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Lst>
  <p:sldSz cy="6858000" cx="12192000"/>
  <p:notesSz cx="6858000" cy="9144000"/>
  <p:embeddedFontLst>
    <p:embeddedFont>
      <p:font typeface="Tahoma"/>
      <p:regular r:id="rId76"/>
      <p:bold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B846A02-E656-44B4-BA8D-BD5482924E6A}">
  <a:tblStyle styleId="{FB846A02-E656-44B4-BA8D-BD5482924E6A}"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59513788-4AA7-474F-8800-C9544E929D0E}" styleName="Table_1">
    <a:wholeTbl>
      <a:tcTxStyle b="off" i="off">
        <a:font>
          <a:latin typeface="Calibri"/>
          <a:ea typeface="Calibri"/>
          <a:cs typeface="Calibri"/>
        </a:font>
        <a:schemeClr val="dk1"/>
      </a:tcTxStyle>
      <a:tcStyle>
        <a:tcBdr>
          <a:left>
            <a:ln cap="flat" cmpd="sng" w="9525">
              <a:solidFill>
                <a:schemeClr val="dk1"/>
              </a:solidFill>
              <a:prstDash val="solid"/>
              <a:round/>
              <a:headEnd len="sm" w="sm" type="none"/>
              <a:tailEnd len="sm" w="sm" type="none"/>
            </a:ln>
          </a:left>
          <a:right>
            <a:ln cap="flat" cmpd="sng" w="9525">
              <a:solidFill>
                <a:schemeClr val="dk1"/>
              </a:solidFill>
              <a:prstDash val="solid"/>
              <a:round/>
              <a:headEnd len="sm" w="sm" type="none"/>
              <a:tailEnd len="sm" w="sm" type="none"/>
            </a:ln>
          </a:right>
          <a:top>
            <a:ln cap="flat" cmpd="sng" w="9525">
              <a:solidFill>
                <a:schemeClr val="dk1"/>
              </a:solidFill>
              <a:prstDash val="solid"/>
              <a:round/>
              <a:headEnd len="sm" w="sm" type="none"/>
              <a:tailEnd len="sm" w="sm" type="none"/>
            </a:ln>
          </a:top>
          <a:bottom>
            <a:ln cap="flat" cmpd="sng" w="9525">
              <a:solidFill>
                <a:schemeClr val="dk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dk1"/>
              </a:solidFill>
              <a:prstDash val="solid"/>
              <a:round/>
              <a:headEnd len="sm" w="sm" type="none"/>
              <a:tailEnd len="sm" w="sm" type="none"/>
            </a:ln>
          </a:top>
          <a:bottom>
            <a:ln cap="flat" cmpd="sng" w="9525">
              <a:solidFill>
                <a:schemeClr val="dk1"/>
              </a:solidFill>
              <a:prstDash val="solid"/>
              <a:round/>
              <a:headEnd len="sm" w="sm" type="none"/>
              <a:tailEnd len="sm" w="sm" type="none"/>
            </a:ln>
          </a:bottom>
        </a:tcBdr>
      </a:tcStyle>
    </a:band1H>
    <a:band2H>
      <a:tcTxStyle/>
    </a:band2H>
    <a:band1V>
      <a:tcTxStyle/>
      <a:tcStyle>
        <a:tcBdr>
          <a:left>
            <a:ln cap="flat" cmpd="sng" w="9525">
              <a:solidFill>
                <a:schemeClr val="dk1"/>
              </a:solidFill>
              <a:prstDash val="solid"/>
              <a:round/>
              <a:headEnd len="sm" w="sm" type="none"/>
              <a:tailEnd len="sm" w="sm" type="none"/>
            </a:ln>
          </a:left>
          <a:right>
            <a:ln cap="flat" cmpd="sng" w="9525">
              <a:solidFill>
                <a:schemeClr val="dk1"/>
              </a:solidFill>
              <a:prstDash val="solid"/>
              <a:round/>
              <a:headEnd len="sm" w="sm" type="none"/>
              <a:tailEnd len="sm" w="sm" type="none"/>
            </a:ln>
          </a:right>
        </a:tcBdr>
      </a:tcStyle>
    </a:band1V>
    <a:band2V>
      <a:tcTxStyle/>
      <a:tcStyle>
        <a:tcBdr>
          <a:left>
            <a:ln cap="flat" cmpd="sng" w="9525">
              <a:solidFill>
                <a:schemeClr val="dk1"/>
              </a:solidFill>
              <a:prstDash val="solid"/>
              <a:round/>
              <a:headEnd len="sm" w="sm" type="none"/>
              <a:tailEnd len="sm" w="sm" type="none"/>
            </a:ln>
          </a:left>
          <a:right>
            <a:ln cap="flat" cmpd="sng" w="9525">
              <a:solidFill>
                <a:schemeClr val="dk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dk1"/>
              </a:solidFill>
              <a:prstDash val="solid"/>
              <a:round/>
              <a:headEnd len="sm" w="sm" type="none"/>
              <a:tailEnd len="sm" w="sm" type="none"/>
            </a:ln>
          </a:top>
        </a:tcBdr>
      </a:tcStyle>
    </a:lastRow>
    <a:seCell>
      <a:tcTxStyle/>
    </a:seCell>
    <a:swCell>
      <a:tcTxStyle/>
    </a:swCell>
    <a:firstRow>
      <a:tcTxStyle b="on" i="off">
        <a:font>
          <a:latin typeface="Calibri"/>
          <a:ea typeface="Calibri"/>
          <a:cs typeface="Calibri"/>
        </a:font>
        <a:schemeClr val="lt1"/>
      </a:tcTxStyle>
      <a:tcStyle>
        <a:fill>
          <a:solidFill>
            <a:schemeClr val="dk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Tahoma-bold.fntdata"/><Relationship Id="rId32" Type="http://schemas.openxmlformats.org/officeDocument/2006/relationships/slide" Target="slides/slide27.xml"/><Relationship Id="rId76" Type="http://schemas.openxmlformats.org/officeDocument/2006/relationships/font" Target="fonts/Tahoma-regular.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2" name="Google Shape;9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1" i="0" lang="en-US" sz="1200" u="none" cap="none" strike="noStrike">
                <a:solidFill>
                  <a:schemeClr val="dk1"/>
                </a:solidFill>
                <a:latin typeface="Calibri"/>
                <a:ea typeface="Calibri"/>
                <a:cs typeface="Calibri"/>
                <a:sym typeface="Calibri"/>
              </a:rPr>
              <a:t>איזה שכבה כל דבר כאן?</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ICMP  ו-IP הם ביחד בשכבת הרשת. זה מקרה מיוחד (דומה קצת ל-ARP) שבו שני פרוטוקולים באותה שכבה עוברים יחד. אז למרות ש-ICMP עובר מעל IP, הוא לא שכבת התעבורה כי זה בכלל לא מה שהוא עושה. הוא בעצם מרחיב את התפקוד של IP ולכן נחשב לחלק משכבת הרשת.</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Ethernet זו שכבת הקו כמובן.</a:t>
            </a:r>
            <a:endParaRPr/>
          </a:p>
        </p:txBody>
      </p:sp>
      <p:sp>
        <p:nvSpPr>
          <p:cNvPr id="181" name="Google Shape;18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יש ל-ICMP עשרות סוגי הודעות ולכל אחד יש תת סוגים.. אנחנו נתמקד בכמה חשובות:</a:t>
            </a:r>
            <a:endParaRPr/>
          </a:p>
          <a:p>
            <a:pPr indent="0" lvl="0" marL="0" marR="0" rtl="1" algn="r">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שתי הודעות מידע – Echo request/reply.</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שתי שגיאות – Destination unreachable ו-Time Exceeded.</a:t>
            </a:r>
            <a:endParaRPr/>
          </a:p>
        </p:txBody>
      </p:sp>
      <p:sp>
        <p:nvSpPr>
          <p:cNvPr id="193" name="Google Shape;193;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ההודעה כוללת מזהים כך שנוכל לדעת איזו תשובה מתאימה לאיזו בקשה ששלחנו. לא לבלבל עם Seq של TCP! כאן הוא רק מזהה והוא לא משתנה בין שאלה לתשובה.</a:t>
            </a:r>
            <a:endParaRPr/>
          </a:p>
        </p:txBody>
      </p:sp>
      <p:sp>
        <p:nvSpPr>
          <p:cNvPr id="208" name="Google Shape;208;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3" name="Google Shape;22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30" name="Google Shape;230;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1" i="0" lang="en-US" sz="1200" u="none" cap="none" strike="noStrike">
                <a:solidFill>
                  <a:schemeClr val="dk1"/>
                </a:solidFill>
                <a:latin typeface="Calibri"/>
                <a:ea typeface="Calibri"/>
                <a:cs typeface="Calibri"/>
                <a:sym typeface="Calibri"/>
              </a:rPr>
              <a:t>זוכרים את שדה ה-TTL? למדנו עליו בעבר..</a:t>
            </a:r>
            <a:endParaRPr/>
          </a:p>
          <a:p>
            <a:pPr indent="0" lvl="0" marL="0" marR="0" rtl="1" algn="r">
              <a:spcBef>
                <a:spcPts val="0"/>
              </a:spcBef>
              <a:spcAft>
                <a:spcPts val="0"/>
              </a:spcAft>
              <a:buNone/>
            </a:pPr>
            <a:r>
              <a:rPr b="1" i="0" lang="en-US" sz="1200" u="none" cap="none" strike="noStrike">
                <a:solidFill>
                  <a:schemeClr val="dk1"/>
                </a:solidFill>
                <a:latin typeface="Calibri"/>
                <a:ea typeface="Calibri"/>
                <a:cs typeface="Calibri"/>
                <a:sym typeface="Calibri"/>
              </a:rPr>
              <a:t>באיזה פרוטוקול הוא?</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IP</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1" i="0" lang="en-US" sz="1200" u="none" cap="none" strike="noStrike">
                <a:solidFill>
                  <a:schemeClr val="dk1"/>
                </a:solidFill>
                <a:latin typeface="Calibri"/>
                <a:ea typeface="Calibri"/>
                <a:cs typeface="Calibri"/>
                <a:sym typeface="Calibri"/>
              </a:rPr>
              <a:t>למה יש אותו?</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כדי שחבילה לא תסתובב באינטרנט לנצח, יש לה הגבלה של מספר קפיצות. </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ברגע שחבילה מגיעה לאפס, המחשב שקיבל אותה </a:t>
            </a:r>
            <a:r>
              <a:rPr b="1" i="0" lang="en-US" sz="1200" u="none" cap="none" strike="noStrike">
                <a:solidFill>
                  <a:schemeClr val="dk1"/>
                </a:solidFill>
                <a:latin typeface="Calibri"/>
                <a:ea typeface="Calibri"/>
                <a:cs typeface="Calibri"/>
                <a:sym typeface="Calibri"/>
              </a:rPr>
              <a:t>מחוייב</a:t>
            </a:r>
            <a:r>
              <a:rPr b="0" i="0" lang="en-US" sz="1200" u="none" cap="none" strike="noStrike">
                <a:solidFill>
                  <a:schemeClr val="dk1"/>
                </a:solidFill>
                <a:latin typeface="Calibri"/>
                <a:ea typeface="Calibri"/>
                <a:cs typeface="Calibri"/>
                <a:sym typeface="Calibri"/>
              </a:rPr>
              <a:t> לזרוק אותה לפח ולא להמשיך להעביר. </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היום אנחנו לומדים שהוא לא רק זורק אותה לפח אלא גם מודיע למי ששלח אותה שידע – שהיא לא הגיעה ליעד כי יש בעייה כלשהי בניתוב רשת.</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39" name="Google Shape;239;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בעבר התנסנו עם הכלי tracert אשר מראה לי את הדרך שעושה חבילה מהרגע שיצאה מהמחשב שלי ועד ליעד שלה.</a:t>
            </a:r>
            <a:endParaRPr/>
          </a:p>
          <a:p>
            <a:pPr indent="0" lvl="0" marL="0" marR="0" rtl="1" algn="r">
              <a:spcBef>
                <a:spcPts val="0"/>
              </a:spcBef>
              <a:spcAft>
                <a:spcPts val="0"/>
              </a:spcAft>
              <a:buNone/>
            </a:pPr>
            <a:r>
              <a:rPr b="1" i="0" lang="en-US" sz="1200" u="none" cap="none" strike="noStrike">
                <a:solidFill>
                  <a:schemeClr val="dk1"/>
                </a:solidFill>
                <a:latin typeface="Calibri"/>
                <a:ea typeface="Calibri"/>
                <a:cs typeface="Calibri"/>
                <a:sym typeface="Calibri"/>
              </a:rPr>
              <a:t>אבל רגע, איך זה בכלל עובד?</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זה נראה לנו מאוד פשוט כשזה מוצג לנו כך, אבל איך בעצם tracert עובד? בשביל שאני אדע מה המסלול שעשתה חבילה שלי אני צריך שהמידע הזה יגיע </a:t>
            </a:r>
            <a:r>
              <a:rPr b="1" i="0" lang="en-US" sz="1200" u="none" cap="none" strike="noStrike">
                <a:solidFill>
                  <a:schemeClr val="dk1"/>
                </a:solidFill>
                <a:latin typeface="Calibri"/>
                <a:ea typeface="Calibri"/>
                <a:cs typeface="Calibri"/>
                <a:sym typeface="Calibri"/>
              </a:rPr>
              <a:t>אלי.</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זה אומר שאו שהמידע הזה נשמר בחבילה שחוזרת אלי , או שאני מקבל דיווח מכל תחנה בדרך. </a:t>
            </a:r>
            <a:r>
              <a:rPr b="1" i="0" lang="en-US" sz="1200" u="none" cap="none" strike="noStrike">
                <a:solidFill>
                  <a:schemeClr val="dk1"/>
                </a:solidFill>
                <a:latin typeface="Calibri"/>
                <a:ea typeface="Calibri"/>
                <a:cs typeface="Calibri"/>
                <a:sym typeface="Calibri"/>
              </a:rPr>
              <a:t>שני הדברים האלה כמובן לא קורים באינטרנט!</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הם יהוו מעמסה מטורפת עם כל תחנה בדרך תצטרך לדווח על קבלת החבילה או להוסיף מידע לחבילה שתתנפח ותתנפח. וכמובן שאין לזה ממש צורך כי לרוב האנשים לא חשוב לדעת מה המסלול שעושה חבילה.</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1" i="0" lang="en-US" sz="1200" u="none" cap="none" strike="noStrike">
                <a:solidFill>
                  <a:schemeClr val="dk1"/>
                </a:solidFill>
                <a:latin typeface="Calibri"/>
                <a:ea typeface="Calibri"/>
                <a:cs typeface="Calibri"/>
                <a:sym typeface="Calibri"/>
              </a:rPr>
              <a:t>[חידה] יש לכם רעיון איך לעשות דבר כזה?</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רמז, זה קשור ל-ICMP ולמה שלמדנו היום.</a:t>
            </a:r>
            <a:endParaRPr b="0" i="0" sz="1200" u="none" cap="none" strike="noStrike">
              <a:solidFill>
                <a:schemeClr val="dk1"/>
              </a:solidFill>
              <a:latin typeface="Calibri"/>
              <a:ea typeface="Calibri"/>
              <a:cs typeface="Calibri"/>
              <a:sym typeface="Calibri"/>
            </a:endParaRPr>
          </a:p>
        </p:txBody>
      </p:sp>
      <p:sp>
        <p:nvSpPr>
          <p:cNvPr id="259" name="Google Shape;259;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מחשב א' יוצר חבילה מסוג ICMP Echo Request (פינג) וממען אותה ל-IP dst של פייסבוק. הוא שם עליה TTL=1.</a:t>
            </a:r>
            <a:endParaRPr/>
          </a:p>
          <a:p>
            <a:pPr indent="0" lvl="0" marL="0" marR="0" rtl="1" algn="r">
              <a:spcBef>
                <a:spcPts val="0"/>
              </a:spcBef>
              <a:spcAft>
                <a:spcPts val="0"/>
              </a:spcAft>
              <a:buNone/>
            </a:pPr>
            <a:r>
              <a:rPr b="1" i="0" lang="en-US" sz="1200" u="none" cap="none" strike="noStrike">
                <a:solidFill>
                  <a:schemeClr val="dk1"/>
                </a:solidFill>
                <a:latin typeface="Calibri"/>
                <a:ea typeface="Calibri"/>
                <a:cs typeface="Calibri"/>
                <a:sym typeface="Calibri"/>
              </a:rPr>
              <a:t>מה יקרה עכשיו?</a:t>
            </a:r>
            <a:endParaRPr/>
          </a:p>
          <a:p>
            <a:pPr indent="0" lvl="0" marL="0" marR="0" rtl="1" algn="r">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ברגע שנשלחת ההודעה עם TTL=1  התחנה הראשונה במסלול תצטרך לזרוק אותה לפח.</a:t>
            </a:r>
            <a:endParaRPr/>
          </a:p>
          <a:p>
            <a:pPr indent="0" lvl="0" marL="0" marR="0" rtl="1" algn="r">
              <a:lnSpc>
                <a:spcPct val="100000"/>
              </a:lnSpc>
              <a:spcBef>
                <a:spcPts val="0"/>
              </a:spcBef>
              <a:spcAft>
                <a:spcPts val="0"/>
              </a:spcAft>
              <a:buClr>
                <a:schemeClr val="dk1"/>
              </a:buClr>
              <a:buSzPts val="1200"/>
              <a:buFont typeface="Calibri"/>
              <a:buNone/>
            </a:pPr>
            <a:r>
              <a:rPr b="1" i="0" lang="en-US" sz="1200" u="none" cap="none" strike="noStrike">
                <a:solidFill>
                  <a:schemeClr val="dk1"/>
                </a:solidFill>
                <a:latin typeface="Calibri"/>
                <a:ea typeface="Calibri"/>
                <a:cs typeface="Calibri"/>
                <a:sym typeface="Calibri"/>
              </a:rPr>
              <a:t>מה היא עוד צריכה לעשות חוץ מלזרוק אותה לפח?</a:t>
            </a:r>
            <a:endParaRPr/>
          </a:p>
          <a:p>
            <a:pPr indent="0" lvl="0" marL="0" marR="0" rtl="1" algn="r">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כשהיא זורקת אותה לפח היא מחוייבת גם לשלוח הודעת שגיאה למחשב השולח (היא יודעת מיהו לפי ה-Src IP).</a:t>
            </a:r>
            <a:endParaRPr/>
          </a:p>
          <a:p>
            <a:pPr indent="0" lvl="0" marL="0" marR="0" rtl="1" algn="r">
              <a:spcBef>
                <a:spcPts val="0"/>
              </a:spcBef>
              <a:spcAft>
                <a:spcPts val="0"/>
              </a:spcAft>
              <a:buNone/>
            </a:pPr>
            <a:r>
              <a:t/>
            </a:r>
            <a:endParaRPr b="1" i="0" sz="1200" u="none" cap="none" strike="noStrike">
              <a:solidFill>
                <a:schemeClr val="dk1"/>
              </a:solidFill>
              <a:latin typeface="Calibri"/>
              <a:ea typeface="Calibri"/>
              <a:cs typeface="Calibri"/>
              <a:sym typeface="Calibri"/>
            </a:endParaRPr>
          </a:p>
        </p:txBody>
      </p:sp>
      <p:sp>
        <p:nvSpPr>
          <p:cNvPr id="267" name="Google Shape;267;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chemeClr val="dk1"/>
              </a:buClr>
              <a:buSzPts val="1200"/>
              <a:buFont typeface="Calibri"/>
              <a:buNone/>
            </a:pPr>
            <a:r>
              <a:rPr b="1" i="0" lang="en-US" sz="1200" u="none" cap="none" strike="noStrike">
                <a:solidFill>
                  <a:schemeClr val="dk1"/>
                </a:solidFill>
                <a:latin typeface="Calibri"/>
                <a:ea typeface="Calibri"/>
                <a:cs typeface="Calibri"/>
                <a:sym typeface="Calibri"/>
              </a:rPr>
              <a:t>מה צריך מחשב א' לעשות כעת עם השגיאה שהוא קיבל?</a:t>
            </a:r>
            <a:endParaRPr/>
          </a:p>
          <a:p>
            <a:pPr indent="0" lvl="0" marL="0" marR="0" rtl="1" algn="r">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ע"פ המקור ממנה הגיעה השגיאה, מחשב א' יודע מי התחנה הראשונה במסלול.</a:t>
            </a:r>
            <a:endParaRPr/>
          </a:p>
          <a:p>
            <a:pPr indent="0" lvl="0" marL="0" marR="0" rtl="1" algn="r">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כל מה שהוא צריך לעשות זה לשמור את ה-Src IP של </a:t>
            </a:r>
            <a:r>
              <a:rPr b="0" i="0" lang="en-US" sz="1200" u="sng" cap="none" strike="noStrike">
                <a:solidFill>
                  <a:schemeClr val="dk1"/>
                </a:solidFill>
                <a:latin typeface="Calibri"/>
                <a:ea typeface="Calibri"/>
                <a:cs typeface="Calibri"/>
                <a:sym typeface="Calibri"/>
              </a:rPr>
              <a:t>השגיאה</a:t>
            </a:r>
            <a:r>
              <a:rPr b="0" i="0" lang="en-US" sz="1200" u="none" cap="none" strike="noStrike">
                <a:solidFill>
                  <a:schemeClr val="dk1"/>
                </a:solidFill>
                <a:latin typeface="Calibri"/>
                <a:ea typeface="Calibri"/>
                <a:cs typeface="Calibri"/>
                <a:sym typeface="Calibri"/>
              </a:rPr>
              <a:t> שהגיעה אליו.</a:t>
            </a:r>
            <a:endParaRPr/>
          </a:p>
          <a:p>
            <a:pPr indent="0" lvl="0" marL="0" marR="0" rtl="1" algn="r">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Tracert list זו פשוט רשימה שהמחשב שמבצע tracert שומר לעצמו.</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היא לא נכנסת באף חבילה ולא נשלחת לשום מקום.</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1" i="0" lang="en-US" sz="1200" u="none" cap="none" strike="noStrike">
                <a:solidFill>
                  <a:schemeClr val="dk1"/>
                </a:solidFill>
                <a:latin typeface="Calibri"/>
                <a:ea typeface="Calibri"/>
                <a:cs typeface="Calibri"/>
                <a:sym typeface="Calibri"/>
              </a:rPr>
              <a:t>מה יעשה עכשיו מחשב א'?</a:t>
            </a:r>
            <a:endParaRPr/>
          </a:p>
          <a:p>
            <a:pPr indent="0" lvl="0" marL="0" marR="0" rtl="1" algn="r">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02" name="Google Shape;302;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כעת מחשב א' יעשה בדיוק את אותו דבר רק עם ttl=2. וכך הלאה והלאה..</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בכל פעם היא רושמת לעצמה את ה-IP  ממנו הגיעה השגיאה. וכך נוצר המסלול.</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1" i="0" lang="en-US" sz="1200" u="none" cap="none" strike="noStrike">
                <a:solidFill>
                  <a:schemeClr val="dk1"/>
                </a:solidFill>
                <a:latin typeface="Calibri"/>
                <a:ea typeface="Calibri"/>
                <a:cs typeface="Calibri"/>
                <a:sym typeface="Calibri"/>
              </a:rPr>
              <a:t>איך מחשב א' ידע מתי לעצור? הרי היעד יכול להיות במרחק 5, 10, או 20 תחנות ממנו.</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הוא יעצור כאשר הוא יקבל שגיאה מ-IP היעד עצמו.</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חשוב להדגיש, ש-tracert זה לא סוג של הודעה של ICMP או משהו כזה. זה פשוט תוכנה שמשתמשת ביכולות קיימות של ICMP כדי לבצע גילוי של מסלול.</a:t>
            </a:r>
            <a:endParaRPr/>
          </a:p>
        </p:txBody>
      </p:sp>
      <p:sp>
        <p:nvSpPr>
          <p:cNvPr id="331" name="Google Shape;331;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0" name="Google Shape;10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[חידה]</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למעשה אין לנו שום עדות שהמסלול הזה באמת קרה.</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את טבלת ה-tracert אנחנו מייצרים בתהליך </a:t>
            </a:r>
            <a:r>
              <a:rPr b="1" i="0" lang="en-US" sz="1200" u="none" cap="none" strike="noStrike">
                <a:solidFill>
                  <a:schemeClr val="dk1"/>
                </a:solidFill>
                <a:latin typeface="Calibri"/>
                <a:ea typeface="Calibri"/>
                <a:cs typeface="Calibri"/>
                <a:sym typeface="Calibri"/>
              </a:rPr>
              <a:t>שמדמה</a:t>
            </a:r>
            <a:r>
              <a:rPr b="0" i="0" lang="en-US" sz="1200" u="none" cap="none" strike="noStrike">
                <a:solidFill>
                  <a:schemeClr val="dk1"/>
                </a:solidFill>
                <a:latin typeface="Calibri"/>
                <a:ea typeface="Calibri"/>
                <a:cs typeface="Calibri"/>
                <a:sym typeface="Calibri"/>
              </a:rPr>
              <a:t> מסלול מלא אך הוא לא מסלול מלא. כך שיכול להיות שבמציאות החבילה עשתה מסלול שונה במקצת עד ליעד.</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יותר מזה, מכיוון שבין שני מחשבים יכולים להיות כמה מסלולים אפשריים, יכול להיות שהמסלול שקיבלנו הוא מסלול שהוא אפילו </a:t>
            </a:r>
            <a:r>
              <a:rPr b="1" i="0" lang="en-US" sz="1200" u="none" cap="none" strike="noStrike">
                <a:solidFill>
                  <a:schemeClr val="dk1"/>
                </a:solidFill>
                <a:latin typeface="Calibri"/>
                <a:ea typeface="Calibri"/>
                <a:cs typeface="Calibri"/>
                <a:sym typeface="Calibri"/>
              </a:rPr>
              <a:t>בלתי אפשרי</a:t>
            </a:r>
            <a:r>
              <a:rPr b="0" i="0" lang="en-US" sz="1200" u="none" cap="none" strike="noStrike">
                <a:solidFill>
                  <a:schemeClr val="dk1"/>
                </a:solidFill>
                <a:latin typeface="Calibri"/>
                <a:ea typeface="Calibri"/>
                <a:cs typeface="Calibri"/>
                <a:sym typeface="Calibri"/>
              </a:rPr>
              <a:t> מכיוון שהוא בעצם מורכב מ"שברי" מסלולים שונים.</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בואו נעשה הדגמה קצרה של העניין הזה.</a:t>
            </a:r>
            <a:endParaRPr/>
          </a:p>
          <a:p>
            <a:pPr indent="0" lvl="0" marL="0" marR="0" rtl="1" algn="r">
              <a:spcBef>
                <a:spcPts val="0"/>
              </a:spcBef>
              <a:spcAft>
                <a:spcPts val="0"/>
              </a:spcAft>
              <a:buNone/>
            </a:pPr>
            <a:r>
              <a:rPr b="1" i="0" lang="en-US" sz="1200" u="none" cap="none" strike="noStrike">
                <a:solidFill>
                  <a:schemeClr val="dk1"/>
                </a:solidFill>
                <a:latin typeface="Calibri"/>
                <a:ea typeface="Calibri"/>
                <a:cs typeface="Calibri"/>
                <a:sym typeface="Calibri"/>
              </a:rPr>
              <a:t>נניח שמחשב א' מבצע תהליך של tracert כפי שלמדנו.</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1" i="0" lang="en-US" sz="1200" u="none" cap="none" strike="noStrike">
                <a:solidFill>
                  <a:schemeClr val="dk1"/>
                </a:solidFill>
                <a:latin typeface="Calibri"/>
                <a:ea typeface="Calibri"/>
                <a:cs typeface="Calibri"/>
                <a:sym typeface="Calibri"/>
              </a:rPr>
              <a:t>מי בוודאות תהיה רשומה אצלו כתחנה הראשונה?</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בוודאות זה יהיה ראוטר 1. ואח"כ בוודאות יהיה את A.</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אבל אח"כ יש פיצול. יכולים להיות שני מסלולים אפשריים ואולי אפילו יותר מ-2.</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אז המסלול הצפוי הוא באמת זה המסומן באדום ויכול להיות שנקבל אותו.</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אבל יכול להיות שנקבל גם את המסלול הסגול. </a:t>
            </a:r>
            <a:endParaRPr/>
          </a:p>
          <a:p>
            <a:pPr indent="0" lvl="0" marL="0" marR="0" rtl="1" algn="r">
              <a:spcBef>
                <a:spcPts val="0"/>
              </a:spcBef>
              <a:spcAft>
                <a:spcPts val="0"/>
              </a:spcAft>
              <a:buNone/>
            </a:pPr>
            <a:r>
              <a:rPr b="1" i="0" lang="en-US" sz="1200" u="none" cap="none" strike="noStrike">
                <a:solidFill>
                  <a:schemeClr val="dk1"/>
                </a:solidFill>
                <a:latin typeface="Calibri"/>
                <a:ea typeface="Calibri"/>
                <a:cs typeface="Calibri"/>
                <a:sym typeface="Calibri"/>
              </a:rPr>
              <a:t>איך המסלול הזה הגיוני? הרי הוא לא מסלול אמיתי!</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זה בגלל שהוא מורכב מכמה מסלולים תיאורטיים שחוברו יחד... בהרצה אחת של tracert נבחר המסלול העליון ובהרצה של tracert נבחר המסלול התחתון.</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העניין הזה אומר שלפעמים כשאנחנו עושים tracert אנחנו עשויים לקבל מסלולים לא הגיונייים ומוזרים (למשל ישראל-&gt;לונדון-&gt;ישראל-&gt;ארה"ב)</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אבל לרוב המסלולים כן הגיוניים כי אין שינוי כזה גדול במסלולים בין פעם לפעם.</a:t>
            </a:r>
            <a:endParaRPr/>
          </a:p>
        </p:txBody>
      </p:sp>
      <p:sp>
        <p:nvSpPr>
          <p:cNvPr id="371" name="Google Shape;371;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12" name="Google Shape;412;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20" name="Google Shape;420;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27" name="Google Shape;427;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הטווח שמעניין אותנו היום בספרטקום הוא זה של גלי הרדיו, אשר נע בין תדרים 3kHz ל-300GHz.</a:t>
            </a:r>
            <a:endParaRPr/>
          </a:p>
        </p:txBody>
      </p:sp>
      <p:sp>
        <p:nvSpPr>
          <p:cNvPr id="440" name="Google Shape;44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כאן אפשר לראות את החלק של גלי הרדיו מוגדל.</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חשוב להזכיר שהנושא של אורכי גלים הוא Regulated על ידי הממשלה, ממש כמו נדל"ן. רשיונות ניתנים על ידי הממשלה לחברות ויצרנים להשתמש בתדרים מסוימים למטרות ספציפיות.</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הציור כאן הוא הפוך מהקודם. הגלים הארוכים ביותר הם מצד שמאל, בעלי התדירות הנמוכה.</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שימו לב שהגלים הארוכים מצליחים לעבור דרך מבנים ולכן הם "שווים" יותר ושימושיים יותר. לכן תקשורת סלולרית נמצאת שם.</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WIFI למשל עובר פחות טוב דרך קירות, וכך גם טלויזיה לווינית. הקצה של הטווח הוא אינפרא אדום שבו השלט צריך להיות מכוון בדיוק לכיוון של הטלויזיה ובלי הפרעות בכלל.</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אפשר לעבור על השימושים השונים כאן. שימו לב ל-GPS, ל-Broadcast TV (משמש לשידורי טלויזיה דיגיטליים - עידן+) </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וגם לתדר 2.4 שמוגדר בחוק כתדר שלא דורש רשיון, והוא משמש מכשירים רבים, ביניהם טלפונים אלחוטיים, ראוטרים אלחוטיים, בלוטות, ואפילו מיקרוגל.</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התמונה המלאה כאן:</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https://62e528761d0685343e1c-f3d1b99a743ffa4142d9d7f1978d9686.ssl.cf2.rackcdn.com/files/20642/area14mp/pvgrynkw-1361853572.jpg</a:t>
            </a:r>
            <a:endParaRPr b="0" i="0" sz="1200" u="none" cap="none" strike="noStrike">
              <a:solidFill>
                <a:schemeClr val="dk1"/>
              </a:solidFill>
              <a:latin typeface="Calibri"/>
              <a:ea typeface="Calibri"/>
              <a:cs typeface="Calibri"/>
              <a:sym typeface="Calibri"/>
            </a:endParaRPr>
          </a:p>
        </p:txBody>
      </p:sp>
      <p:sp>
        <p:nvSpPr>
          <p:cNvPr id="449" name="Google Shape;449;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בשיעור היום נתמקד בעיקר ברשתות Wifi, וניגע ממש בקטנה ברשתות סלולריות.  על Bluetooth  לא נדבר.</a:t>
            </a:r>
            <a:endParaRPr/>
          </a:p>
        </p:txBody>
      </p:sp>
      <p:sp>
        <p:nvSpPr>
          <p:cNvPr id="464" name="Google Shape;464;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93" name="Google Shape;493;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1" i="0" lang="en-US" sz="1200" u="none" cap="none" strike="noStrike">
                <a:solidFill>
                  <a:schemeClr val="dk1"/>
                </a:solidFill>
                <a:latin typeface="Calibri"/>
                <a:ea typeface="Calibri"/>
                <a:cs typeface="Calibri"/>
                <a:sym typeface="Calibri"/>
              </a:rPr>
              <a:t>Wireless Host – </a:t>
            </a:r>
            <a:r>
              <a:rPr b="0" i="0" lang="en-US" sz="1200" u="none" cap="none" strike="noStrike">
                <a:solidFill>
                  <a:schemeClr val="dk1"/>
                </a:solidFill>
                <a:latin typeface="Calibri"/>
                <a:ea typeface="Calibri"/>
                <a:cs typeface="Calibri"/>
                <a:sym typeface="Calibri"/>
              </a:rPr>
              <a:t>כל ישות שיודעת לדבר ולהתחבר לרשת אלחוטית. זה יכול להיות מחשב, סלולרי ועוד...</a:t>
            </a:r>
            <a:endParaRPr/>
          </a:p>
          <a:p>
            <a:pPr indent="0" lvl="0" marL="0" marR="0" rtl="1" algn="r">
              <a:spcBef>
                <a:spcPts val="0"/>
              </a:spcBef>
              <a:spcAft>
                <a:spcPts val="0"/>
              </a:spcAft>
              <a:buNone/>
            </a:pPr>
            <a:r>
              <a:rPr b="1" i="0" lang="en-US" sz="1200" u="none" cap="none" strike="noStrike">
                <a:solidFill>
                  <a:schemeClr val="dk1"/>
                </a:solidFill>
                <a:latin typeface="Calibri"/>
                <a:ea typeface="Calibri"/>
                <a:cs typeface="Calibri"/>
                <a:sym typeface="Calibri"/>
              </a:rPr>
              <a:t>נק' גישה </a:t>
            </a:r>
            <a:r>
              <a:rPr b="0" i="0" lang="en-US" sz="1200" u="none" cap="none" strike="noStrike">
                <a:solidFill>
                  <a:schemeClr val="dk1"/>
                </a:solidFill>
                <a:latin typeface="Calibri"/>
                <a:ea typeface="Calibri"/>
                <a:cs typeface="Calibri"/>
                <a:sym typeface="Calibri"/>
              </a:rPr>
              <a:t>היא התחנה שאחראית לתקשר עם ה-Hosts האלחוטיים שברשת.</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לרוב נק' הגישה תהיה מחוברת בעצמה לרשת קווית (למשל הראוטר שלנו בבית שמחובר לספק אינטרנט בקו הטלפון), אך במקרים מסוימים היא מחוברת לרשת אלחוטית נוספת.</a:t>
            </a:r>
            <a:endParaRPr/>
          </a:p>
          <a:p>
            <a:pPr indent="0" lvl="0" marL="0" marR="0" rtl="1" algn="r">
              <a:spcBef>
                <a:spcPts val="0"/>
              </a:spcBef>
              <a:spcAft>
                <a:spcPts val="0"/>
              </a:spcAft>
              <a:buNone/>
            </a:pPr>
            <a:r>
              <a:rPr b="1" i="0" lang="en-US" sz="1200" u="none" cap="none" strike="noStrike">
                <a:solidFill>
                  <a:schemeClr val="dk1"/>
                </a:solidFill>
                <a:latin typeface="Calibri"/>
                <a:ea typeface="Calibri"/>
                <a:cs typeface="Calibri"/>
                <a:sym typeface="Calibri"/>
              </a:rPr>
              <a:t>SSID </a:t>
            </a:r>
            <a:r>
              <a:rPr b="0" i="0" lang="en-US" sz="1200" u="none" cap="none" strike="noStrike">
                <a:solidFill>
                  <a:schemeClr val="dk1"/>
                </a:solidFill>
                <a:latin typeface="Calibri"/>
                <a:ea typeface="Calibri"/>
                <a:cs typeface="Calibri"/>
                <a:sym typeface="Calibri"/>
              </a:rPr>
              <a:t>הוא המזהה של הרשת, השם שאנחנו בוחרים לרשת שלנו.</a:t>
            </a:r>
            <a:endParaRPr b="1" i="0" sz="1200" u="none" cap="none" strike="noStrike">
              <a:solidFill>
                <a:schemeClr val="dk1"/>
              </a:solidFill>
              <a:latin typeface="Calibri"/>
              <a:ea typeface="Calibri"/>
              <a:cs typeface="Calibri"/>
              <a:sym typeface="Calibri"/>
            </a:endParaRPr>
          </a:p>
        </p:txBody>
      </p:sp>
      <p:sp>
        <p:nvSpPr>
          <p:cNvPr id="501" name="Google Shape;501;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Google Shape;51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13" name="Google Shape;51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9" name="Google Shape;10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1" i="0" lang="en-US" sz="1200" u="none" cap="none" strike="noStrike">
                <a:solidFill>
                  <a:schemeClr val="dk1"/>
                </a:solidFill>
                <a:latin typeface="Calibri"/>
                <a:ea typeface="Calibri"/>
                <a:cs typeface="Calibri"/>
                <a:sym typeface="Calibri"/>
              </a:rPr>
              <a:t>מהירות</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למרות ש-Wifi מאוד השתפרה במהירות לאורך השנים, אי אפשר להתחרות עם המהירות של כבלים, שמשתמשים בתווך פיזי ללא הפרעות וללא הגבלות ממשלתיות של תדרים. חיבור קווי שיש לכם במחשב יכול להגיע ל-1 ג'יגה-ביט לשניה, שזה 125 מ"ב לשניה, בעוד שרשתות אלחוטיות מגיעות (בהערכה גסה) ל-300 מגה-ביט, שזה 37.5 מ"ב לשניה. לכן, אם יש לכם מחשב בבית שלא זז, תמיד עדיף לחבר אותו בכבל, ולכן ארגונים עדיין פורשים רשתות עם כבלים ולא מסתמכים רק על Wifi.</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1" i="0" lang="en-US" sz="1200" u="none" cap="none" strike="noStrike">
                <a:solidFill>
                  <a:schemeClr val="dk1"/>
                </a:solidFill>
                <a:latin typeface="Calibri"/>
                <a:ea typeface="Calibri"/>
                <a:cs typeface="Calibri"/>
                <a:sym typeface="Calibri"/>
              </a:rPr>
              <a:t>כיסוי</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הכיסוי של רשת אלחוטית מוגבל, ומתקשה להתמודד עם קירות, קומות וכו'.</a:t>
            </a:r>
            <a:endParaRPr b="1"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1" i="0" lang="en-US" sz="1200" u="none" cap="none" strike="noStrike">
                <a:solidFill>
                  <a:schemeClr val="dk1"/>
                </a:solidFill>
                <a:latin typeface="Calibri"/>
                <a:ea typeface="Calibri"/>
                <a:cs typeface="Calibri"/>
                <a:sym typeface="Calibri"/>
              </a:rPr>
              <a:t>אבטחה</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רשתות חוטיות מספקות לנו הגנה מעצם היותן פיזיות. הגבולות של הרשת סגורים וברורים, ובן אדם שרוצה להאזין לרשת צריך קודם כל לבסס גישה פיזית לרשת.</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ברשת אלחוטית אין גבולות כאלה. כל אחד, גם מחוץ לבניין למשל, יכול להאזין למידע שעובר באוויר.</a:t>
            </a:r>
            <a:endParaRPr/>
          </a:p>
        </p:txBody>
      </p:sp>
      <p:sp>
        <p:nvSpPr>
          <p:cNvPr id="522" name="Google Shape;522;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9" name="Google Shape;529;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ברשת קווית, גורם עוין צריך להשיג גישה פיזית לרשת, למשל לנקודת כניסה בקיר.</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ועדיין, לא יהיה לו גישה לכל המידע שעובר ברשת אלא רק למידע שמשודר ב-Broadcast. (הוא כן יוכל לעשות התקפות אקטיביות יותר כמו ARP Spoofing אבל כרגע אנו מתמקדים בהאזנה לרשת.</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ברשת אלחוטית, כל המידע של כל המחשבים עובר באוויר. הוא לא מכוון ליעד ספציפי. לכן רשת אלחוטית לא מאובטחת מהווה "פרצה קוראת לגנב". כל אחד יכול לבוא ולהאזין בלי קשיים רבים.</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כל מה שהוא צריך שיהיה לו זה כרטיס רשת שיודע לעבוד ב-Promiscuous Mode – שזה בעצם להגיד לכרטיס הרשת שלנו – תיקח את כל החבילות שאתה רואה, לא רק את אלו שמיועדות ל-MAC שלך.</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30" name="Google Shape;530;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אם גלשתם בבית קפה עם רשת לא מוצפנת ולמשל ביצעת כניסה לאתר עם שם וססמה שלכם, כל אחד שיושב ברשת עם Wireshark יכל להסניף את התעבורה שלכם ולהשתלט לכם על החשבון למשל.</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אבל, אם אתם גולשים לאתר מוצפן (SSL), ההצפה מתבצעת בין המחשב שלכם לבין המחשב של ג'ימייל למשל (קצה לקצה, כלומר בשכבת האפליקציה), וגם מי שמאזין לא יוכל להבין את התעבורה.</a:t>
            </a:r>
            <a:endParaRPr/>
          </a:p>
        </p:txBody>
      </p:sp>
      <p:sp>
        <p:nvSpPr>
          <p:cNvPr id="540" name="Google Shape;540;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 name="Google Shape;548;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ברגע שהמחשב לא מפרסם את ה-SSID משתמש אקראי לא יכול לדעת מה שם הרשת ולכן לא יכול להתחבר אליה.</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זה מוסיף עוד אמצעי אבטחה מסוים, אבל בסה"כ זה אמצעי חלש למדי. ע"י הסנפה ניתן לגלות את ה-SSID.</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אם זה אמצעי האבטחה היחיד שלכם, הרשת שלכם בכלל לא מאובטחת.</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1" i="0" lang="en-US" sz="1200" u="none" cap="none" strike="noStrike">
                <a:solidFill>
                  <a:schemeClr val="dk1"/>
                </a:solidFill>
                <a:latin typeface="Calibri"/>
                <a:ea typeface="Calibri"/>
                <a:cs typeface="Calibri"/>
                <a:sym typeface="Calibri"/>
              </a:rPr>
              <a:t>איך תעבוד הצפנה בעזרת ססמא?</a:t>
            </a:r>
            <a:endParaRPr/>
          </a:p>
        </p:txBody>
      </p:sp>
      <p:sp>
        <p:nvSpPr>
          <p:cNvPr id="549" name="Google Shape;549;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זו בכלל לא שיטת הצפנה, אלא שיטת אותנטיקציה בלבד.</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היא נועדה למנוע מגורם לא מורשה לדבר עם הראוטר, אבל היא בכלל לא מונעת מגורם אחר להאזין לרשת.</a:t>
            </a:r>
            <a:endParaRPr/>
          </a:p>
          <a:p>
            <a:pPr indent="0" lvl="0" marL="0" marR="0" rtl="1" algn="r">
              <a:spcBef>
                <a:spcPts val="0"/>
              </a:spcBef>
              <a:spcAft>
                <a:spcPts val="0"/>
              </a:spcAft>
              <a:buNone/>
            </a:pPr>
            <a:r>
              <a:rPr b="1" i="0" lang="en-US" sz="1200" u="none" cap="none" strike="noStrike">
                <a:solidFill>
                  <a:schemeClr val="dk1"/>
                </a:solidFill>
                <a:latin typeface="Calibri"/>
                <a:ea typeface="Calibri"/>
                <a:cs typeface="Calibri"/>
                <a:sym typeface="Calibri"/>
              </a:rPr>
              <a:t>יותר גרוע – היא גם חושפת את הססמא בצורה לא מוצפנת וכל אחד יכול להשיג אותה בקלות!</a:t>
            </a:r>
            <a:endParaRPr/>
          </a:p>
          <a:p>
            <a:pPr indent="0" lvl="0" marL="0" marR="0" rtl="1" algn="r">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1" i="0" lang="en-US" sz="1200" u="none" cap="none" strike="noStrike">
                <a:solidFill>
                  <a:schemeClr val="dk1"/>
                </a:solidFill>
                <a:latin typeface="Calibri"/>
                <a:ea typeface="Calibri"/>
                <a:cs typeface="Calibri"/>
                <a:sym typeface="Calibri"/>
              </a:rPr>
              <a:t>איזה פרוטוקול זה מזכיר לכם?</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SMTP. גם שם (בפרוטוקול המקורי הישן) הססמא עוברת בצורה לא מוצפנת באויר.</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1" i="0" lang="en-US" sz="1200" u="none" cap="none" strike="noStrike">
                <a:solidFill>
                  <a:schemeClr val="dk1"/>
                </a:solidFill>
                <a:latin typeface="Calibri"/>
                <a:ea typeface="Calibri"/>
                <a:cs typeface="Calibri"/>
                <a:sym typeface="Calibri"/>
              </a:rPr>
              <a:t>אז מה צריך לעשות כדי להגן על המידע שלנו באמת?</a:t>
            </a:r>
            <a:endParaRPr/>
          </a:p>
        </p:txBody>
      </p:sp>
      <p:sp>
        <p:nvSpPr>
          <p:cNvPr id="556" name="Google Shape;556;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 name="Google Shape;577;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בניגוד לאינטואיציה, מפתח לא "פותח" לי דלת אלא הוא יותר כמו "פילטר" שאני מעביר דרכו את כל המידע ויוצא לי מידע מוצפן בצד השני.  ואותו דבר להיפך. Encrypt/Decrypt.</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איך אצלנו ברשת הביתית אנחנו מתאמים מראש על המפתח (הססמא של ה-Wifi)? אנחנו קובעים אותו בראוטר, זוכרים אותו בראש ואח"כ נותנים אומרים אותו בעל-פה למי שאנחנו סומכים עליו.</a:t>
            </a:r>
            <a:endParaRPr/>
          </a:p>
        </p:txBody>
      </p:sp>
      <p:sp>
        <p:nvSpPr>
          <p:cNvPr id="578" name="Google Shape;578;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מה בעצם קורה איפה שהחץ? המידע עובר פעולה מתמטית כלשהי (שלא ניכנס אליה) שמערבת את המפתח, ויוצא ממנו פלט שהוא בעצם ג'יבריש ואי אפשר להבין ממנו כלום.</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רק בעזרת המפתח הספציפי הזה ניתן לעשות את הפעולה המתמטית ההפוכה כדי לפענח את המידע.</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הצפנה בה אותו מפתח משמש כדי להצפין וכדי לפענח את המידע, נקרא הצפנה סימטרית.</a:t>
            </a:r>
            <a:endParaRPr/>
          </a:p>
        </p:txBody>
      </p:sp>
      <p:sp>
        <p:nvSpPr>
          <p:cNvPr id="588" name="Google Shape;588;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4" name="Google Shape;604;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עכשיו באמת כל המידע מוצפן, אבל עדיין בהתחלה, כדי לבסס את התקשורת, העברנו את המפתח בצורה גלויה! רע מאוד!!!</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אנחנו צריכים למצוא מנגנון שבו שני הצדדים מוודאים שהצד השני מכיר את המפתח שתואם מראש, מבלי שהוא עובר בצורה גלויה.</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בנוסף, כל מי שנמצא איתי ברשת יכול לקרוא את המידע שלי כי יש לו את אותו מפתח. זה רע מאוד אם אני נמצא ברשת ציבורית שבה אני לא מכיר את כל האנשים.</a:t>
            </a:r>
            <a:endParaRPr b="0" i="0" sz="1200" u="none" cap="none" strike="noStrike">
              <a:solidFill>
                <a:schemeClr val="dk1"/>
              </a:solidFill>
              <a:latin typeface="Calibri"/>
              <a:ea typeface="Calibri"/>
              <a:cs typeface="Calibri"/>
              <a:sym typeface="Calibri"/>
            </a:endParaRPr>
          </a:p>
        </p:txBody>
      </p:sp>
      <p:sp>
        <p:nvSpPr>
          <p:cNvPr id="605" name="Google Shape;605;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לא ניכנס לפרטים יותר מדויקים של לחיצת היד המרובעת מכיוון שזה דורש ידע שכרגע אין לנו בנושאי הצפנה.</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PTK = Pairwise Transient Key.</a:t>
            </a:r>
            <a:endParaRPr/>
          </a:p>
        </p:txBody>
      </p:sp>
      <p:sp>
        <p:nvSpPr>
          <p:cNvPr id="632" name="Google Shape;632;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עכשיו באמת כל המידע מוצפן, וגם בשום שלב לא העברנו את המפתח שלנו. יותר מזה, בשום שלב גם לא הצפנו עם המפתח שלנו אלא רק עם המפתח הזמני PTK.</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גם אם מישהו האזין לכל השיחה יהיה לו קשה מאוד להבין את המידע כי אין לו את ה-PSK.</a:t>
            </a:r>
            <a:endParaRPr/>
          </a:p>
        </p:txBody>
      </p:sp>
      <p:sp>
        <p:nvSpPr>
          <p:cNvPr id="639" name="Google Shape;639;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השאלות יהיה מכוונות להבנה והמטרה שלנו לראות האם יש הבנה של הקונספטים החשובים בקורס. השיחה תהיה חופשית, בשפה שבה אתם מדברים ולא בשפה אקדמית.</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כל המטרה של המבחן בעל פה הוא לאפשר לכם להתבטא בצורה שהכי נוחה לכם, מה שבכתב לפעמים קצת קשה לחלקנו.</a:t>
            </a:r>
            <a:endParaRPr b="0" i="0" sz="1200" u="none" cap="none" strike="noStrike">
              <a:solidFill>
                <a:schemeClr val="dk1"/>
              </a:solidFill>
              <a:latin typeface="Calibri"/>
              <a:ea typeface="Calibri"/>
              <a:cs typeface="Calibri"/>
              <a:sym typeface="Calibri"/>
            </a:endParaRPr>
          </a:p>
        </p:txBody>
      </p:sp>
      <p:sp>
        <p:nvSpPr>
          <p:cNvPr id="118" name="Google Shape;11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בהצפנה מסוג  WEP כל המשתתפים היו מצפינים את המידע בעזרת המפתח המשותף PSK, מה שהיה מאפשר לכל אחד להאזין לשיחות של השני.</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בנוסף בעקבות חולשה נוספת, היה אפשר לפרוץ את הססמא בעזרת תוכנות חינמיות תוך דקות ספרות. </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הוא הוחלף ע"י WPA ולאחר מכן WPA2.</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יש עדיין דרכים מתוחכמות לבצע </a:t>
            </a:r>
            <a:r>
              <a:rPr b="1" i="0" lang="en-US" sz="1200" u="none" cap="none" strike="noStrike">
                <a:solidFill>
                  <a:srgbClr val="0099D5"/>
                </a:solidFill>
                <a:latin typeface="Calibri"/>
                <a:ea typeface="Calibri"/>
                <a:cs typeface="Calibri"/>
                <a:sym typeface="Calibri"/>
              </a:rPr>
              <a:t>Dictionary Attack </a:t>
            </a:r>
            <a:r>
              <a:rPr b="0" i="0" lang="en-US" sz="1200" u="none" cap="none" strike="noStrike">
                <a:solidFill>
                  <a:srgbClr val="0099D5"/>
                </a:solidFill>
                <a:latin typeface="Calibri"/>
                <a:ea typeface="Calibri"/>
                <a:cs typeface="Calibri"/>
                <a:sym typeface="Calibri"/>
              </a:rPr>
              <a:t>(נסיון של הרבה ססמאות כדי לפצח את הססמא) למשל לנסות קודם כל את כל הססמאות הנפוצות ביותר בעולם,</a:t>
            </a:r>
            <a:r>
              <a:rPr b="0" i="0" lang="en-US" sz="1200" u="none" cap="none" strike="noStrike">
                <a:solidFill>
                  <a:schemeClr val="dk1"/>
                </a:solidFill>
                <a:latin typeface="Calibri"/>
                <a:ea typeface="Calibri"/>
                <a:cs typeface="Calibri"/>
                <a:sym typeface="Calibri"/>
              </a:rPr>
              <a:t> או רק ססמאות עם מספרים (כי אנשים רבים שמים מספרים בלבד בססמא) אבל בכל מקרה זה לרוב יקח הרבה זמן והרבה משאבים למצוא את הססמא הנכונה. לאחרונה התפרסמה חולשה נוספת של WPA2 שנקראת KRACK.</a:t>
            </a:r>
            <a:endParaRPr b="0" i="0" sz="1200" u="none" cap="none" strike="noStrike">
              <a:solidFill>
                <a:srgbClr val="0099D5"/>
              </a:solidFill>
              <a:latin typeface="Calibri"/>
              <a:ea typeface="Calibri"/>
              <a:cs typeface="Calibri"/>
              <a:sym typeface="Calibri"/>
            </a:endParaRPr>
          </a:p>
        </p:txBody>
      </p:sp>
      <p:sp>
        <p:nvSpPr>
          <p:cNvPr id="665" name="Google Shape;665;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1" name="Google Shape;671;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1" i="0" lang="en-US" sz="1200" u="none" cap="none" strike="noStrike">
                <a:solidFill>
                  <a:schemeClr val="dk1"/>
                </a:solidFill>
                <a:latin typeface="Calibri"/>
                <a:ea typeface="Calibri"/>
                <a:cs typeface="Calibri"/>
                <a:sym typeface="Calibri"/>
              </a:rPr>
              <a:t>יש לכם דוגמאות לכך שגם רשת WIFI מאוד מאובטחת יכולה להיפרץ?</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רק בגלל הגורם האנושי.  פעמים רבות הגורם האנושי הוא החוליה הכי חלשה בשרשרת והיא זו שגורמת למערכת להיות לא מאובטחת.</a:t>
            </a:r>
            <a:endParaRPr/>
          </a:p>
          <a:p>
            <a:pPr indent="0" lvl="0" marL="0" marR="0" rtl="1" algn="r">
              <a:spcBef>
                <a:spcPts val="0"/>
              </a:spcBef>
              <a:spcAft>
                <a:spcPts val="0"/>
              </a:spcAft>
              <a:buNone/>
            </a:pPr>
            <a:r>
              <a:rPr b="1" i="0" lang="en-US" sz="1200" u="none" cap="none" strike="noStrike">
                <a:solidFill>
                  <a:schemeClr val="dk1"/>
                </a:solidFill>
                <a:latin typeface="Calibri"/>
                <a:ea typeface="Calibri"/>
                <a:cs typeface="Calibri"/>
                <a:sym typeface="Calibri"/>
              </a:rPr>
              <a:t>איך זה בא לידי ביטוי עם Wifi?</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למשל רוב האנשים שמים את מספר הטלפון שלהם בתור ססמא...</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רוב הססמאות כוללות רק מספרים מה שמקל על מישהו למנות ססמאות (הרבה יותר מהיר למנות ססמאות שכוללות רק מספרים).</a:t>
            </a:r>
            <a:endParaRPr/>
          </a:p>
        </p:txBody>
      </p:sp>
      <p:sp>
        <p:nvSpPr>
          <p:cNvPr id="672" name="Google Shape;672;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9" name="Google Shape;679;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לא ניכנס כאן לעומק בכלל. אין צורך להכיר את מבנה ה-Frame הזה. רק נדגיש ש802.11 מחליף את Ethernet וממלא בדיוק את אותו תפקיד שלו בשכבת הקו.</a:t>
            </a:r>
            <a:endParaRPr/>
          </a:p>
        </p:txBody>
      </p:sp>
      <p:sp>
        <p:nvSpPr>
          <p:cNvPr id="680" name="Google Shape;680;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8" name="Google Shape;688;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89" name="Google Shape;689;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5" name="Google Shape;695;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אנחנו מסתכלים על התהליך בגדול ולא נכנסים יותר מדי לפרטים. נתחיל מרגע שראיתי את כל הודעות ה-Beacon, בחרתי רשת שבא לי להתחבר עליה ולחצתי עליה פעמיים.</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כל ההודעות כאן הן הודעת בפרוטוקול IEEE 802.11 ועוברות ברמה שכבת הקו.</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התהליך הראשון לאחר שמחשב א' יודע על קיומה של הרשת, הוא בקשת הצטרפות לרשת שנקראת </a:t>
            </a:r>
            <a:r>
              <a:rPr b="1" i="0" lang="en-US" sz="1200" u="none" cap="none" strike="noStrike">
                <a:solidFill>
                  <a:schemeClr val="dk1"/>
                </a:solidFill>
                <a:latin typeface="Calibri"/>
                <a:ea typeface="Calibri"/>
                <a:cs typeface="Calibri"/>
                <a:sym typeface="Calibri"/>
              </a:rPr>
              <a:t>Association. </a:t>
            </a:r>
            <a:r>
              <a:rPr b="0" i="0" lang="en-US" sz="1200" u="none" cap="none" strike="noStrike">
                <a:solidFill>
                  <a:schemeClr val="dk1"/>
                </a:solidFill>
                <a:latin typeface="Calibri"/>
                <a:ea typeface="Calibri"/>
                <a:cs typeface="Calibri"/>
                <a:sym typeface="Calibri"/>
              </a:rPr>
              <a:t>הראוטר מאשר את ההצטרפות העקרונית שלנו לרשת.</a:t>
            </a:r>
            <a:endParaRPr b="1" i="0" sz="1200" u="none" cap="none" strike="noStrike">
              <a:solidFill>
                <a:schemeClr val="dk1"/>
              </a:solidFill>
              <a:latin typeface="Calibri"/>
              <a:ea typeface="Calibri"/>
              <a:cs typeface="Calibri"/>
              <a:sym typeface="Calibri"/>
            </a:endParaRPr>
          </a:p>
        </p:txBody>
      </p:sp>
      <p:sp>
        <p:nvSpPr>
          <p:cNvPr id="696" name="Google Shape;696;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3" name="Google Shape;713;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התהליך הבא הנדרש הוא </a:t>
            </a:r>
            <a:r>
              <a:rPr b="1" i="0" lang="en-US" sz="1200" u="none" cap="none" strike="noStrike">
                <a:solidFill>
                  <a:schemeClr val="dk1"/>
                </a:solidFill>
                <a:latin typeface="Calibri"/>
                <a:ea typeface="Calibri"/>
                <a:cs typeface="Calibri"/>
                <a:sym typeface="Calibri"/>
              </a:rPr>
              <a:t>אותנטיקציה </a:t>
            </a:r>
            <a:r>
              <a:rPr b="0" i="0" lang="en-US" sz="1200" u="none" cap="none" strike="noStrike">
                <a:solidFill>
                  <a:schemeClr val="dk1"/>
                </a:solidFill>
                <a:latin typeface="Calibri"/>
                <a:ea typeface="Calibri"/>
                <a:cs typeface="Calibri"/>
                <a:sym typeface="Calibri"/>
              </a:rPr>
              <a:t>והוא עובד בהתאם לשיטת ההצפנה שה-AP בחר.</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מחשב א', שכבר יודע מה דרישות האבטחה מה-Beacon, שולח את הפרטים הנדרשים וכאן מתחילה לחיצת היד המרובעת (במקרה של WPA2).</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אחרי שתהליך האותנטיקציה הסתיים, אנחנו בעצם חברים ברשת והראוטר מכיר אותנו ומקצה לנו משאבים.</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1" i="0" lang="en-US" sz="1200" u="none" cap="none" strike="noStrike">
                <a:solidFill>
                  <a:schemeClr val="dk1"/>
                </a:solidFill>
                <a:latin typeface="Calibri"/>
                <a:ea typeface="Calibri"/>
                <a:cs typeface="Calibri"/>
                <a:sym typeface="Calibri"/>
              </a:rPr>
              <a:t>כעת השגנו תקשורת עם ה-AP שלנו ברמת שכבת הקו, אבל מה חסר?</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עדיין אין לנו IP. עכשיו בעצם מתחילה תקשורת DHCP רגילה, כפי שלמדנו בשיעור שעבר, בדיוק בצורה זהה לרשת קווית.</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הסברים מפורטים על ההודעות ניתן למצוא כאן:</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https://supportforums.cisco.com/document/101431/80211-sniffer-capture-analysis-management-frames-and-open-auth</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14" name="Google Shape;714;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0" name="Google Shape;740;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41" name="Google Shape;741;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8" name="Google Shape;748;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49" name="Google Shape;749;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7" name="Google Shape;757;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58" name="Google Shape;758;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8" name="Google Shape;768;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1200" u="none" cap="none" strike="noStrike">
                <a:solidFill>
                  <a:schemeClr val="dk1"/>
                </a:solidFill>
                <a:latin typeface="Calibri"/>
                <a:ea typeface="Calibri"/>
                <a:cs typeface="Calibri"/>
                <a:sym typeface="Calibri"/>
              </a:rPr>
              <a:t>כך זה נראה</a:t>
            </a:r>
            <a:endParaRPr b="0" i="0" sz="1200" u="none" cap="none" strike="noStrike">
              <a:solidFill>
                <a:schemeClr val="dk1"/>
              </a:solidFill>
              <a:latin typeface="Calibri"/>
              <a:ea typeface="Calibri"/>
              <a:cs typeface="Calibri"/>
              <a:sym typeface="Calibri"/>
            </a:endParaRPr>
          </a:p>
        </p:txBody>
      </p:sp>
      <p:sp>
        <p:nvSpPr>
          <p:cNvPr id="769" name="Google Shape;769;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לא עוברים על החומרים רק כדי לסמן V.</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כל דבר שלא מסתדר או לא ברור – רושמים לעצמכם שאלות בצד ואח"כ פונים למדריך או לחברים או לקבוצת ווטסאפ.</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כדאי להתחיל ללמוד כבר מעכשיו כדי שתוכלו לבוא עם נושאים שלא ברורים לשיעור החזרה למבחן.</a:t>
            </a:r>
            <a:endParaRPr b="0" i="0" sz="1200" u="none" cap="none" strike="noStrike">
              <a:solidFill>
                <a:schemeClr val="dk1"/>
              </a:solidFill>
              <a:latin typeface="Calibri"/>
              <a:ea typeface="Calibri"/>
              <a:cs typeface="Calibri"/>
              <a:sym typeface="Calibri"/>
            </a:endParaRPr>
          </a:p>
        </p:txBody>
      </p:sp>
      <p:sp>
        <p:nvSpPr>
          <p:cNvPr id="126" name="Google Shape;12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5" name="Google Shape;775;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76" name="Google Shape;776;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1" name="Google Shape;781;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האקר לבן = White Hat Hacker</a:t>
            </a:r>
            <a:endParaRPr b="0" i="0" sz="1200" u="none" cap="none" strike="noStrike">
              <a:solidFill>
                <a:schemeClr val="dk1"/>
              </a:solidFill>
              <a:latin typeface="Calibri"/>
              <a:ea typeface="Calibri"/>
              <a:cs typeface="Calibri"/>
              <a:sym typeface="Calibri"/>
            </a:endParaRPr>
          </a:p>
        </p:txBody>
      </p:sp>
      <p:sp>
        <p:nvSpPr>
          <p:cNvPr id="782" name="Google Shape;782;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5" name="Google Shape;795;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בין המפעלים המפורסמים שנסגרו היו מפעלי המכוניות של ניסן מוטור ושל רנו. </a:t>
            </a:r>
            <a:endParaRPr/>
          </a:p>
          <a:p>
            <a:pPr indent="0" lvl="0" marL="0" marR="0" rtl="0" algn="r">
              <a:spcBef>
                <a:spcPts val="0"/>
              </a:spcBef>
              <a:spcAft>
                <a:spcPts val="0"/>
              </a:spcAft>
              <a:buNone/>
            </a:pPr>
            <a:r>
              <a:rPr b="1" i="0" lang="en-US" sz="1200" u="none" cap="none" strike="noStrike">
                <a:solidFill>
                  <a:schemeClr val="dk1"/>
                </a:solidFill>
                <a:latin typeface="Calibri"/>
                <a:ea typeface="Calibri"/>
                <a:cs typeface="Calibri"/>
                <a:sym typeface="Calibri"/>
              </a:rPr>
              <a:t>נוודא שהחניכים מבינים:</a:t>
            </a:r>
            <a:r>
              <a:rPr b="0" i="0" lang="en-US" sz="1200" u="none" cap="none" strike="noStrike">
                <a:solidFill>
                  <a:schemeClr val="dk1"/>
                </a:solidFill>
                <a:latin typeface="Calibri"/>
                <a:ea typeface="Calibri"/>
                <a:cs typeface="Calibri"/>
                <a:sym typeface="Calibri"/>
              </a:rPr>
              <a:t> לא נגנב מהחברות האלה כסף מחשבון הבנק ולא נהרס להן שום דבר באופן פיזי. אך הן הפסידו כתוצאה מהמתקפה הרבה כסף כיוון שהן פשוט מאד לא יכלו לעבוד. </a:t>
            </a:r>
            <a:endParaRPr b="0" i="0" sz="1200" u="none" cap="none" strike="noStrike">
              <a:solidFill>
                <a:schemeClr val="dk1"/>
              </a:solidFill>
              <a:latin typeface="Calibri"/>
              <a:ea typeface="Calibri"/>
              <a:cs typeface="Calibri"/>
              <a:sym typeface="Calibri"/>
            </a:endParaRPr>
          </a:p>
        </p:txBody>
      </p:sp>
      <p:sp>
        <p:nvSpPr>
          <p:cNvPr id="796" name="Google Shape;796;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3" name="Google Shape;813;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לא נגרם נזק בנפש, אבל נגרם לא מעט סבל.</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כדי להבין את הכוונה, ניעזר בחיים, נהג מונית מנהריה שחי עכשיו בלונדון.</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חיים סובל מכאבים בברך כבר חודשים. הוא הצליח לקבוע תור לבדיקה שלאחריה יוכל לקבל טיפול. </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בעקבות המתקפה, לא היה ניתן לבדוק אותו, והוא התבקש שלא להגיע לבית החולים.</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גם אם יקבע לו תור לשבוע הבא, מדובר בשבוע נוסף שבו הוא יסבול מכאבים.</a:t>
            </a:r>
            <a:endParaRPr/>
          </a:p>
          <a:p>
            <a:pPr indent="0" lvl="0" marL="0" marR="0" rtl="1" algn="r">
              <a:spcBef>
                <a:spcPts val="0"/>
              </a:spcBef>
              <a:spcAft>
                <a:spcPts val="0"/>
              </a:spcAft>
              <a:buNone/>
            </a:pP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בנוסף לחיים יש את שרה, שהתגלה לה גידול בעמוד השידרה, והיא מחכה כמעט שבועיים לבדיקה שתגיד לה אם מדובר בגידול סרטני. </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בעקבות המתקפה בית החולים ביקש ממנה לא להגיע לבדיקה, כיוון שהיא לא נחשבת למקרה דחוף, ויש צורך במיכשור ששרד את המתקפה עבור המקרים הדחופים יותר.</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שרה איבדה את התור שלה, תיאלץ להיות במתח לפחות שבוע נוסף כדי לדעת אם יש לה או אין לה סרטן.</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14" name="Google Shape;814;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9" name="Google Shape;829;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הבנו איך  WannaCry פעלה, ואיך היא הושבתה. אבל איך היא הגיעה בזמן קצר כל כך ל-200,000 מחשבים?</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30" name="Google Shape;830;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3" name="Google Shape;843;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44" name="Google Shape;844;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7" name="Google Shape;857;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58" name="Google Shape;858;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4" name="Google Shape;874;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השורה התחתונה: קבוצת האקרים אחרת גילתה פירצת אבטחה ב-Windows  ובמקום לעדכן את מיקרוסופט, כתבו קוד שמנצל אותה ושמרו אותו לעצמם.</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75" name="Google Shape;875;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2" name="Google Shape;892;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93" name="Google Shape;893;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8" name="Google Shape;898;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בשורה התחתונה: מייקרוסופט עשתה ניסיון לתקן את הנזק, אבל לא עשתה מספיק; והאירגונים השונים היו צריכים להתייחס יותר ברצינות לעידכוני תוכנה.</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נשאל את החניכים אם הם מנחשים מה עומד לקרות. </a:t>
            </a:r>
            <a:endParaRPr/>
          </a:p>
        </p:txBody>
      </p:sp>
      <p:sp>
        <p:nvSpPr>
          <p:cNvPr id="899" name="Google Shape;899;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4" name="Google Shape;14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4" name="Google Shape;924;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1200" u="none" cap="none" strike="noStrike">
                <a:solidFill>
                  <a:schemeClr val="dk1"/>
                </a:solidFill>
                <a:latin typeface="Calibri"/>
                <a:ea typeface="Calibri"/>
                <a:cs typeface="Calibri"/>
                <a:sym typeface="Calibri"/>
              </a:rPr>
              <a:t>חודש בדיוק אחרי שמייקרוסופט מפיצה עידכון. </a:t>
            </a:r>
            <a:endParaRPr/>
          </a:p>
        </p:txBody>
      </p:sp>
      <p:sp>
        <p:nvSpPr>
          <p:cNvPr id="925" name="Google Shape;925;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כלי פריצה = Hacking Tools.</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נעשה סיכום ביניים: ה-Equation Group הם אלה שגילו את הפירצה בפרוטוקול SMB של מיקרוסופט ופיתחו קטע קוד שמנצל אותה, עכשיו הגיעו The Shadow Brokers, פרצו להם ל-Database והדליפו את EternalBlue.</a:t>
            </a:r>
            <a:endParaRPr/>
          </a:p>
          <a:p>
            <a:pPr indent="0" lvl="0" marL="0" marR="0" rtl="1" algn="r">
              <a:spcBef>
                <a:spcPts val="0"/>
              </a:spcBef>
              <a:spcAft>
                <a:spcPts val="0"/>
              </a:spcAft>
              <a:buNone/>
            </a:pPr>
            <a:r>
              <a:rPr b="1" i="0" lang="en-US" sz="1200" u="none" cap="none" strike="noStrike">
                <a:solidFill>
                  <a:schemeClr val="dk1"/>
                </a:solidFill>
                <a:latin typeface="Calibri"/>
                <a:ea typeface="Calibri"/>
                <a:cs typeface="Calibri"/>
                <a:sym typeface="Calibri"/>
              </a:rPr>
              <a:t>אם השמות לא נקלטים – לא נורא.</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31" name="Google Shape;931;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5" name="Google Shape;955;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56" name="Google Shape;956;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6" name="Google Shape;966;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זוכרים את חיים ושרה?</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מכל מי שדיברנו עליו, מי יכל למנוע את הסבל שנגרם להם? מי – ואיך?</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המפתחים של WannaCry: יכלו פשוט לא לפתח את WannaCry.</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The Shadow Brokers: שיכלו שלא להדליף את  EternalBlueבלי לחשוב מה יהיו ההשלכות של זה. </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The Equation Group: שפיתחו את EternalBlue ולא שמרו עליו מספיק.</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Microsoft: שידעה על הפירצה, אבל הפיצה את עידכוני תוכנה רק לחלק ממערכות ההפעלה שלה שבשימוש, ובלי להבהיר את החשיבות של העידכון. </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כל מי שהיה אחראי לבצע עידכוני תוכנה: מנהלי רשת, אחראי אבטחת מידע, מנהלים של המפעלים ובתי החולים.</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67" name="Google Shape;967;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9" name="Google Shape;979;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80" name="Google Shape;980;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8" name="Google Shape;988;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89" name="Google Shape;989;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7" name="Google Shape;997;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חודש אחרי הפריצה של WannaCry, יצאה לפועל מתקפת הסייבר העולמית, הידועה בקרב קהיליית הסייבר בשם NotPetya.</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גם NotPetya  התבססה עלEternalBlue , ולכן פגעה בכמות עצומה של מחשבים ברחבי העולם.</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98" name="Google Shape;998;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5" name="Google Shape;1025;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26" name="Google Shape;1026;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2" name="Google Shape;1042;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43" name="Google Shape;1043;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2" name="Google Shape;1052;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53" name="Google Shape;1053;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כשמחליפים שאלה יורד קצת ניקוד, אבל זה לא נוראי בכלל – הרבה יותר עדיף מאשר לענות על משהו שאתם לא יודעים באמת....</a:t>
            </a:r>
            <a:endParaRPr b="0" i="0" sz="1200" u="none" cap="none" strike="noStrike">
              <a:solidFill>
                <a:schemeClr val="dk1"/>
              </a:solidFill>
              <a:latin typeface="Calibri"/>
              <a:ea typeface="Calibri"/>
              <a:cs typeface="Calibri"/>
              <a:sym typeface="Calibri"/>
            </a:endParaRPr>
          </a:p>
        </p:txBody>
      </p:sp>
      <p:sp>
        <p:nvSpPr>
          <p:cNvPr id="151" name="Google Shape;15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9" name="Google Shape;1059;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שימו לב, תרגיל כיתה לא להגשה. תרגיל בית – תרגיל יחסית קצר וחוויתי. אנחנו רוצים שישאר לכם זמן להתחיל ללמוד למבחן...</a:t>
            </a:r>
            <a:endParaRPr/>
          </a:p>
        </p:txBody>
      </p:sp>
      <p:sp>
        <p:nvSpPr>
          <p:cNvPr id="1060" name="Google Shape;1060;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אנלוגיה טובה כדי להבין את היחסים בין IP ל-ICMP היא כזו – IP  הוא המנכ"ל הבכיר והחשוב של חברה. האא עסוק כל היום בלקבל החלטות ולעשות דברים חשובים ואין לו זמן לשטויות.</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אבל, בלי מישהו שיעשה את ה"שטויות האלה", הוא לא יוכל לתפקד. מישהו צריך לקבוע את הפגישות, לסדר את ההסעה, להדפיס את הדפים לפני הפגישה ולהביא בזמן את האוכל.</a:t>
            </a:r>
            <a:endParaRPr/>
          </a:p>
          <a:p>
            <a:pPr indent="0" lvl="0" marL="0" marR="0" rtl="1" algn="r">
              <a:spcBef>
                <a:spcPts val="0"/>
              </a:spcBef>
              <a:spcAft>
                <a:spcPts val="0"/>
              </a:spcAft>
              <a:buNone/>
            </a:pPr>
            <a:r>
              <a:rPr b="0" i="0" lang="en-US" sz="1200" u="none" cap="none" strike="noStrike">
                <a:solidFill>
                  <a:schemeClr val="dk1"/>
                </a:solidFill>
                <a:latin typeface="Calibri"/>
                <a:ea typeface="Calibri"/>
                <a:cs typeface="Calibri"/>
                <a:sym typeface="Calibri"/>
              </a:rPr>
              <a:t>ICMP עושה את כל הדברים האלה עבור IP. IP הוא פרוטוקול שלא כולל פונקציות של בדיקת שגיאות / בקרה וכו'. הוא פרוטוקול Stateless, שלא בודק קבלה ולא מטפל בשגיאות בכלל. ICMP שם בשביל לעשות את הדברים האלה בשביל הבוס שלו.</a:t>
            </a:r>
            <a:endParaRPr/>
          </a:p>
        </p:txBody>
      </p:sp>
      <p:sp>
        <p:nvSpPr>
          <p:cNvPr id="161" name="Google Shape;16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1" i="0" lang="en-US" sz="1200" u="none" cap="none" strike="noStrike">
                <a:solidFill>
                  <a:schemeClr val="dk1"/>
                </a:solidFill>
                <a:latin typeface="Calibri"/>
                <a:ea typeface="Calibri"/>
                <a:cs typeface="Calibri"/>
                <a:sym typeface="Calibri"/>
              </a:rPr>
              <a:t>כמה בתים השדה Type? </a:t>
            </a:r>
            <a:r>
              <a:rPr b="0" i="0" lang="en-US" sz="1200" u="none" cap="none" strike="noStrike">
                <a:solidFill>
                  <a:schemeClr val="dk1"/>
                </a:solidFill>
                <a:latin typeface="Calibri"/>
                <a:ea typeface="Calibri"/>
                <a:cs typeface="Calibri"/>
                <a:sym typeface="Calibri"/>
              </a:rPr>
              <a:t>רואים שזה חצי מ-16 ביטים, כלומר 8 ביטים, כלומר 1 בית.</a:t>
            </a:r>
            <a:endParaRPr/>
          </a:p>
          <a:p>
            <a:pPr indent="0" lvl="0" marL="0" marR="0" rtl="1" algn="r">
              <a:spcBef>
                <a:spcPts val="0"/>
              </a:spcBef>
              <a:spcAft>
                <a:spcPts val="0"/>
              </a:spcAft>
              <a:buNone/>
            </a:pPr>
            <a:r>
              <a:rPr b="1" i="0" lang="en-US" sz="1200" u="none" cap="none" strike="noStrike">
                <a:solidFill>
                  <a:schemeClr val="dk1"/>
                </a:solidFill>
                <a:latin typeface="Calibri"/>
                <a:ea typeface="Calibri"/>
                <a:cs typeface="Calibri"/>
                <a:sym typeface="Calibri"/>
              </a:rPr>
              <a:t>כמה בתים השדות האחרים?</a:t>
            </a:r>
            <a:endParaRPr/>
          </a:p>
          <a:p>
            <a:pPr indent="0" lvl="0" marL="0" marR="0" rtl="1" algn="r">
              <a:spcBef>
                <a:spcPts val="0"/>
              </a:spcBef>
              <a:spcAft>
                <a:spcPts val="0"/>
              </a:spcAft>
              <a:buNone/>
            </a:pPr>
            <a:r>
              <a:rPr b="1" i="0" lang="en-US" sz="1200" u="none" cap="none" strike="noStrike">
                <a:solidFill>
                  <a:schemeClr val="dk1"/>
                </a:solidFill>
                <a:latin typeface="Calibri"/>
                <a:ea typeface="Calibri"/>
                <a:cs typeface="Calibri"/>
                <a:sym typeface="Calibri"/>
              </a:rPr>
              <a:t>למה בשדה Contents לא מתואר הגודל? </a:t>
            </a:r>
            <a:r>
              <a:rPr b="0" i="0" lang="en-US" sz="1200" u="none" cap="none" strike="noStrike">
                <a:solidFill>
                  <a:schemeClr val="dk1"/>
                </a:solidFill>
                <a:latin typeface="Calibri"/>
                <a:ea typeface="Calibri"/>
                <a:cs typeface="Calibri"/>
                <a:sym typeface="Calibri"/>
              </a:rPr>
              <a:t>הוא משתנה בהתאם לסוג ההודעה.</a:t>
            </a:r>
            <a:endParaRPr b="1"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71" name="Google Shape;17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b="10245" l="0" r="0" t="0"/>
          <a:stretch/>
        </p:blipFill>
        <p:spPr>
          <a:xfrm>
            <a:off x="0" y="4278254"/>
            <a:ext cx="12192000" cy="2579746"/>
          </a:xfrm>
          <a:prstGeom prst="rect">
            <a:avLst/>
          </a:prstGeom>
          <a:noFill/>
          <a:ln>
            <a:noFill/>
          </a:ln>
        </p:spPr>
      </p:pic>
      <p:sp>
        <p:nvSpPr>
          <p:cNvPr id="17" name="Google Shape;17;p2"/>
          <p:cNvSpPr txBox="1"/>
          <p:nvPr>
            <p:ph idx="1" type="subTitle"/>
          </p:nvPr>
        </p:nvSpPr>
        <p:spPr>
          <a:xfrm>
            <a:off x="90856" y="3516917"/>
            <a:ext cx="11963398" cy="1655762"/>
          </a:xfrm>
          <a:prstGeom prst="rect">
            <a:avLst/>
          </a:prstGeom>
          <a:noFill/>
          <a:ln>
            <a:noFill/>
          </a:ln>
        </p:spPr>
        <p:txBody>
          <a:bodyPr anchorCtr="0" anchor="t" bIns="91425" lIns="91425" spcFirstLastPara="1" rIns="91425" wrap="square" tIns="91425">
            <a:noAutofit/>
          </a:bodyPr>
          <a:lstStyle>
            <a:lvl1pPr indent="0" lvl="0" marL="0" marR="0" rtl="1" algn="ctr">
              <a:lnSpc>
                <a:spcPct val="90000"/>
              </a:lnSpc>
              <a:spcBef>
                <a:spcPts val="1000"/>
              </a:spcBef>
              <a:spcAft>
                <a:spcPts val="0"/>
              </a:spcAft>
              <a:buClr>
                <a:schemeClr val="dk1"/>
              </a:buClr>
              <a:buSzPts val="3200"/>
              <a:buFont typeface="Arial"/>
              <a:buNone/>
              <a:defRPr b="0" i="0" sz="3200" u="none" cap="none" strike="noStrike">
                <a:solidFill>
                  <a:schemeClr val="dk1"/>
                </a:solidFill>
                <a:latin typeface="Tahoma"/>
                <a:ea typeface="Tahoma"/>
                <a:cs typeface="Tahoma"/>
                <a:sym typeface="Tahoma"/>
              </a:defRPr>
            </a:lvl1pPr>
            <a:lvl2pPr indent="0" lvl="1" marL="4572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pic>
        <p:nvPicPr>
          <p:cNvPr id="18" name="Google Shape;18;p2"/>
          <p:cNvPicPr preferRelativeResize="0"/>
          <p:nvPr/>
        </p:nvPicPr>
        <p:blipFill rotWithShape="1">
          <a:blip r:embed="rId3">
            <a:alphaModFix/>
          </a:blip>
          <a:srcRect b="0" l="0" r="0" t="0"/>
          <a:stretch/>
        </p:blipFill>
        <p:spPr>
          <a:xfrm>
            <a:off x="9152738" y="0"/>
            <a:ext cx="3092016" cy="1296099"/>
          </a:xfrm>
          <a:prstGeom prst="rect">
            <a:avLst/>
          </a:prstGeom>
          <a:noFill/>
          <a:ln>
            <a:noFill/>
          </a:ln>
        </p:spPr>
      </p:pic>
      <p:pic>
        <p:nvPicPr>
          <p:cNvPr id="19" name="Google Shape;19;p2"/>
          <p:cNvPicPr preferRelativeResize="0"/>
          <p:nvPr/>
        </p:nvPicPr>
        <p:blipFill rotWithShape="1">
          <a:blip r:embed="rId4">
            <a:alphaModFix/>
          </a:blip>
          <a:srcRect b="0" l="0" r="0" t="0"/>
          <a:stretch/>
        </p:blipFill>
        <p:spPr>
          <a:xfrm>
            <a:off x="90856" y="162843"/>
            <a:ext cx="3009900" cy="1000125"/>
          </a:xfrm>
          <a:prstGeom prst="rect">
            <a:avLst/>
          </a:prstGeom>
          <a:noFill/>
          <a:ln>
            <a:noFill/>
          </a:ln>
        </p:spPr>
      </p:pic>
      <p:sp>
        <p:nvSpPr>
          <p:cNvPr id="20" name="Google Shape;20;p2"/>
          <p:cNvSpPr txBox="1"/>
          <p:nvPr>
            <p:ph type="ctrTitle"/>
          </p:nvPr>
        </p:nvSpPr>
        <p:spPr>
          <a:xfrm>
            <a:off x="71806" y="2376702"/>
            <a:ext cx="11982448" cy="871763"/>
          </a:xfrm>
          <a:prstGeom prst="rect">
            <a:avLst/>
          </a:prstGeom>
          <a:noFill/>
          <a:ln>
            <a:noFill/>
          </a:ln>
        </p:spPr>
        <p:txBody>
          <a:bodyPr anchorCtr="0" anchor="b" bIns="91425" lIns="91425" spcFirstLastPara="1" rIns="91425" wrap="square" tIns="91425">
            <a:noAutofit/>
          </a:bodyPr>
          <a:lstStyle>
            <a:lvl1pPr indent="0" lvl="0" marL="0" marR="0" rtl="1" algn="ctr">
              <a:lnSpc>
                <a:spcPct val="90000"/>
              </a:lnSpc>
              <a:spcBef>
                <a:spcPts val="0"/>
              </a:spcBef>
              <a:spcAft>
                <a:spcPts val="0"/>
              </a:spcAft>
              <a:buClr>
                <a:schemeClr val="dk1"/>
              </a:buClr>
              <a:buSzPts val="5400"/>
              <a:buFont typeface="Tahoma"/>
              <a:buNone/>
              <a:defRPr b="1" i="0" sz="5400" u="none" cap="none" strike="noStrike">
                <a:solidFill>
                  <a:schemeClr val="dk1"/>
                </a:solidFill>
                <a:latin typeface="Tahoma"/>
                <a:ea typeface="Tahoma"/>
                <a:cs typeface="Tahoma"/>
                <a:sym typeface="Tahom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1" name="Google Shape;21;p2"/>
          <p:cNvSpPr txBox="1"/>
          <p:nvPr>
            <p:ph idx="2" type="body"/>
          </p:nvPr>
        </p:nvSpPr>
        <p:spPr>
          <a:xfrm>
            <a:off x="90856" y="5803900"/>
            <a:ext cx="11963398" cy="977900"/>
          </a:xfrm>
          <a:prstGeom prst="rect">
            <a:avLst/>
          </a:prstGeom>
          <a:noFill/>
          <a:ln>
            <a:noFill/>
          </a:ln>
        </p:spPr>
        <p:txBody>
          <a:bodyPr anchorCtr="0" anchor="b" bIns="91425" lIns="91425" spcFirstLastPara="1" rIns="91425" wrap="square" tIns="91425">
            <a:noAutofit/>
          </a:bodyPr>
          <a:lstStyle>
            <a:lvl1pPr indent="-228600" lvl="0" marL="457200" marR="0" rtl="1" algn="ctr">
              <a:lnSpc>
                <a:spcPct val="90000"/>
              </a:lnSpc>
              <a:spcBef>
                <a:spcPts val="1000"/>
              </a:spcBef>
              <a:spcAft>
                <a:spcPts val="0"/>
              </a:spcAft>
              <a:buClr>
                <a:srgbClr val="BBD6EE"/>
              </a:buClr>
              <a:buSzPts val="2800"/>
              <a:buFont typeface="Arial"/>
              <a:buNone/>
              <a:defRPr b="0" i="0" sz="2800" u="none" cap="none" strike="noStrike">
                <a:solidFill>
                  <a:srgbClr val="BBD6EE"/>
                </a:solidFill>
                <a:latin typeface="Tahoma"/>
                <a:ea typeface="Tahoma"/>
                <a:cs typeface="Tahoma"/>
                <a:sym typeface="Tahoma"/>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
                                        </p:tgtEl>
                                        <p:attrNameLst>
                                          <p:attrName>style.visibility</p:attrName>
                                        </p:attrNameLst>
                                      </p:cBhvr>
                                      <p:to>
                                        <p:strVal val="visible"/>
                                      </p:to>
                                    </p:set>
                                    <p:animEffect filter="fade" transition="in">
                                      <p:cBhvr>
                                        <p:cTn dur="500"/>
                                        <p:tgtEl>
                                          <p:spTgt spid="2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
                                            <p:txEl>
                                              <p:pRg end="0" st="0"/>
                                            </p:txEl>
                                          </p:spTgt>
                                        </p:tgtEl>
                                        <p:attrNameLst>
                                          <p:attrName>style.visibility</p:attrName>
                                        </p:attrNameLst>
                                      </p:cBhvr>
                                      <p:to>
                                        <p:strVal val="visible"/>
                                      </p:to>
                                    </p:set>
                                    <p:animEffect filter="fade" transition="in">
                                      <p:cBhvr>
                                        <p:cTn dur="500"/>
                                        <p:tgtEl>
                                          <p:spTgt spid="17">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
                                            <p:txEl>
                                              <p:pRg end="1" st="1"/>
                                            </p:txEl>
                                          </p:spTgt>
                                        </p:tgtEl>
                                        <p:attrNameLst>
                                          <p:attrName>style.visibility</p:attrName>
                                        </p:attrNameLst>
                                      </p:cBhvr>
                                      <p:to>
                                        <p:strVal val="visible"/>
                                      </p:to>
                                    </p:set>
                                    <p:animEffect filter="fade" transition="in">
                                      <p:cBhvr>
                                        <p:cTn dur="500"/>
                                        <p:tgtEl>
                                          <p:spTgt spid="17">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7">
                                            <p:txEl>
                                              <p:pRg end="2" st="2"/>
                                            </p:txEl>
                                          </p:spTgt>
                                        </p:tgtEl>
                                        <p:attrNameLst>
                                          <p:attrName>style.visibility</p:attrName>
                                        </p:attrNameLst>
                                      </p:cBhvr>
                                      <p:to>
                                        <p:strVal val="visible"/>
                                      </p:to>
                                    </p:set>
                                    <p:animEffect filter="fade" transition="in">
                                      <p:cBhvr>
                                        <p:cTn dur="500"/>
                                        <p:tgtEl>
                                          <p:spTgt spid="17">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
                                            <p:txEl>
                                              <p:pRg end="3" st="3"/>
                                            </p:txEl>
                                          </p:spTgt>
                                        </p:tgtEl>
                                        <p:attrNameLst>
                                          <p:attrName>style.visibility</p:attrName>
                                        </p:attrNameLst>
                                      </p:cBhvr>
                                      <p:to>
                                        <p:strVal val="visible"/>
                                      </p:to>
                                    </p:set>
                                    <p:animEffect filter="fade" transition="in">
                                      <p:cBhvr>
                                        <p:cTn dur="500"/>
                                        <p:tgtEl>
                                          <p:spTgt spid="17">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7">
                                            <p:txEl>
                                              <p:pRg end="4" st="4"/>
                                            </p:txEl>
                                          </p:spTgt>
                                        </p:tgtEl>
                                        <p:attrNameLst>
                                          <p:attrName>style.visibility</p:attrName>
                                        </p:attrNameLst>
                                      </p:cBhvr>
                                      <p:to>
                                        <p:strVal val="visible"/>
                                      </p:to>
                                    </p:set>
                                    <p:animEffect filter="fade" transition="in">
                                      <p:cBhvr>
                                        <p:cTn dur="500"/>
                                        <p:tgtEl>
                                          <p:spTgt spid="17">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7">
                                            <p:txEl>
                                              <p:pRg end="5" st="5"/>
                                            </p:txEl>
                                          </p:spTgt>
                                        </p:tgtEl>
                                        <p:attrNameLst>
                                          <p:attrName>style.visibility</p:attrName>
                                        </p:attrNameLst>
                                      </p:cBhvr>
                                      <p:to>
                                        <p:strVal val="visible"/>
                                      </p:to>
                                    </p:set>
                                    <p:animEffect filter="fade" transition="in">
                                      <p:cBhvr>
                                        <p:cTn dur="500"/>
                                        <p:tgtEl>
                                          <p:spTgt spid="17">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7">
                                            <p:txEl>
                                              <p:pRg end="6" st="6"/>
                                            </p:txEl>
                                          </p:spTgt>
                                        </p:tgtEl>
                                        <p:attrNameLst>
                                          <p:attrName>style.visibility</p:attrName>
                                        </p:attrNameLst>
                                      </p:cBhvr>
                                      <p:to>
                                        <p:strVal val="visible"/>
                                      </p:to>
                                    </p:set>
                                    <p:animEffect filter="fade" transition="in">
                                      <p:cBhvr>
                                        <p:cTn dur="500"/>
                                        <p:tgtEl>
                                          <p:spTgt spid="17">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7">
                                            <p:txEl>
                                              <p:pRg end="7" st="7"/>
                                            </p:txEl>
                                          </p:spTgt>
                                        </p:tgtEl>
                                        <p:attrNameLst>
                                          <p:attrName>style.visibility</p:attrName>
                                        </p:attrNameLst>
                                      </p:cBhvr>
                                      <p:to>
                                        <p:strVal val="visible"/>
                                      </p:to>
                                    </p:set>
                                    <p:animEffect filter="fade" transition="in">
                                      <p:cBhvr>
                                        <p:cTn dur="500"/>
                                        <p:tgtEl>
                                          <p:spTgt spid="17">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7">
                                            <p:txEl>
                                              <p:pRg end="8" st="8"/>
                                            </p:txEl>
                                          </p:spTgt>
                                        </p:tgtEl>
                                        <p:attrNameLst>
                                          <p:attrName>style.visibility</p:attrName>
                                        </p:attrNameLst>
                                      </p:cBhvr>
                                      <p:to>
                                        <p:strVal val="visible"/>
                                      </p:to>
                                    </p:set>
                                    <p:animEffect filter="fade" transition="in">
                                      <p:cBhvr>
                                        <p:cTn dur="500"/>
                                        <p:tgtEl>
                                          <p:spTgt spid="17">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0" st="0"/>
                                            </p:txEl>
                                          </p:spTgt>
                                        </p:tgtEl>
                                        <p:attrNameLst>
                                          <p:attrName>style.visibility</p:attrName>
                                        </p:attrNameLst>
                                      </p:cBhvr>
                                      <p:to>
                                        <p:strVal val="visible"/>
                                      </p:to>
                                    </p:set>
                                    <p:animEffect filter="fade" transition="in">
                                      <p:cBhvr>
                                        <p:cTn dur="500"/>
                                        <p:tgtEl>
                                          <p:spTgt spid="2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1" st="1"/>
                                            </p:txEl>
                                          </p:spTgt>
                                        </p:tgtEl>
                                        <p:attrNameLst>
                                          <p:attrName>style.visibility</p:attrName>
                                        </p:attrNameLst>
                                      </p:cBhvr>
                                      <p:to>
                                        <p:strVal val="visible"/>
                                      </p:to>
                                    </p:set>
                                    <p:animEffect filter="fade" transition="in">
                                      <p:cBhvr>
                                        <p:cTn dur="500"/>
                                        <p:tgtEl>
                                          <p:spTgt spid="2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2" st="2"/>
                                            </p:txEl>
                                          </p:spTgt>
                                        </p:tgtEl>
                                        <p:attrNameLst>
                                          <p:attrName>style.visibility</p:attrName>
                                        </p:attrNameLst>
                                      </p:cBhvr>
                                      <p:to>
                                        <p:strVal val="visible"/>
                                      </p:to>
                                    </p:set>
                                    <p:animEffect filter="fade" transition="in">
                                      <p:cBhvr>
                                        <p:cTn dur="500"/>
                                        <p:tgtEl>
                                          <p:spTgt spid="2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3" st="3"/>
                                            </p:txEl>
                                          </p:spTgt>
                                        </p:tgtEl>
                                        <p:attrNameLst>
                                          <p:attrName>style.visibility</p:attrName>
                                        </p:attrNameLst>
                                      </p:cBhvr>
                                      <p:to>
                                        <p:strVal val="visible"/>
                                      </p:to>
                                    </p:set>
                                    <p:animEffect filter="fade" transition="in">
                                      <p:cBhvr>
                                        <p:cTn dur="500"/>
                                        <p:tgtEl>
                                          <p:spTgt spid="2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4" st="4"/>
                                            </p:txEl>
                                          </p:spTgt>
                                        </p:tgtEl>
                                        <p:attrNameLst>
                                          <p:attrName>style.visibility</p:attrName>
                                        </p:attrNameLst>
                                      </p:cBhvr>
                                      <p:to>
                                        <p:strVal val="visible"/>
                                      </p:to>
                                    </p:set>
                                    <p:animEffect filter="fade" transition="in">
                                      <p:cBhvr>
                                        <p:cTn dur="500"/>
                                        <p:tgtEl>
                                          <p:spTgt spid="2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5" st="5"/>
                                            </p:txEl>
                                          </p:spTgt>
                                        </p:tgtEl>
                                        <p:attrNameLst>
                                          <p:attrName>style.visibility</p:attrName>
                                        </p:attrNameLst>
                                      </p:cBhvr>
                                      <p:to>
                                        <p:strVal val="visible"/>
                                      </p:to>
                                    </p:set>
                                    <p:animEffect filter="fade" transition="in">
                                      <p:cBhvr>
                                        <p:cTn dur="500"/>
                                        <p:tgtEl>
                                          <p:spTgt spid="2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6" st="6"/>
                                            </p:txEl>
                                          </p:spTgt>
                                        </p:tgtEl>
                                        <p:attrNameLst>
                                          <p:attrName>style.visibility</p:attrName>
                                        </p:attrNameLst>
                                      </p:cBhvr>
                                      <p:to>
                                        <p:strVal val="visible"/>
                                      </p:to>
                                    </p:set>
                                    <p:animEffect filter="fade" transition="in">
                                      <p:cBhvr>
                                        <p:cTn dur="500"/>
                                        <p:tgtEl>
                                          <p:spTgt spid="2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7" st="7"/>
                                            </p:txEl>
                                          </p:spTgt>
                                        </p:tgtEl>
                                        <p:attrNameLst>
                                          <p:attrName>style.visibility</p:attrName>
                                        </p:attrNameLst>
                                      </p:cBhvr>
                                      <p:to>
                                        <p:strVal val="visible"/>
                                      </p:to>
                                    </p:set>
                                    <p:animEffect filter="fade" transition="in">
                                      <p:cBhvr>
                                        <p:cTn dur="500"/>
                                        <p:tgtEl>
                                          <p:spTgt spid="2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8" st="8"/>
                                            </p:txEl>
                                          </p:spTgt>
                                        </p:tgtEl>
                                        <p:attrNameLst>
                                          <p:attrName>style.visibility</p:attrName>
                                        </p:attrNameLst>
                                      </p:cBhvr>
                                      <p:to>
                                        <p:strVal val="visible"/>
                                      </p:to>
                                    </p:set>
                                    <p:animEffect filter="fade" transition="in">
                                      <p:cBhvr>
                                        <p:cTn dur="500"/>
                                        <p:tgtEl>
                                          <p:spTgt spid="2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1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9" name="Google Shape;79;p11"/>
          <p:cNvSpPr txBox="1"/>
          <p:nvPr>
            <p:ph idx="1" type="body"/>
          </p:nvPr>
        </p:nvSpPr>
        <p:spPr>
          <a:xfrm rot="5400000">
            <a:off x="3920331" y="-1256506"/>
            <a:ext cx="4351338" cy="105156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 name="Google Shape;80;p1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12"/>
          <p:cNvSpPr txBox="1"/>
          <p:nvPr>
            <p:ph type="title"/>
          </p:nvPr>
        </p:nvSpPr>
        <p:spPr>
          <a:xfrm rot="5400000">
            <a:off x="7133431" y="1956594"/>
            <a:ext cx="5811838" cy="26289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5" name="Google Shape;85;p12"/>
          <p:cNvSpPr txBox="1"/>
          <p:nvPr>
            <p:ph idx="1" type="body"/>
          </p:nvPr>
        </p:nvSpPr>
        <p:spPr>
          <a:xfrm rot="5400000">
            <a:off x="1799431" y="-596106"/>
            <a:ext cx="5811838" cy="77343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6" name="Google Shape;86;p1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7" name="Google Shape;87;p1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pic>
        <p:nvPicPr>
          <p:cNvPr id="23" name="Google Shape;23;p3"/>
          <p:cNvPicPr preferRelativeResize="0"/>
          <p:nvPr/>
        </p:nvPicPr>
        <p:blipFill rotWithShape="1">
          <a:blip r:embed="rId2">
            <a:alphaModFix/>
          </a:blip>
          <a:srcRect b="9317" l="24854" r="6975" t="3710"/>
          <a:stretch/>
        </p:blipFill>
        <p:spPr>
          <a:xfrm flipH="1" rot="10800000">
            <a:off x="-49630" y="-19050"/>
            <a:ext cx="12287250" cy="990599"/>
          </a:xfrm>
          <a:prstGeom prst="rect">
            <a:avLst/>
          </a:prstGeom>
          <a:noFill/>
          <a:ln>
            <a:noFill/>
          </a:ln>
        </p:spPr>
      </p:pic>
      <p:sp>
        <p:nvSpPr>
          <p:cNvPr id="24" name="Google Shape;24;p3"/>
          <p:cNvSpPr txBox="1"/>
          <p:nvPr>
            <p:ph type="title"/>
          </p:nvPr>
        </p:nvSpPr>
        <p:spPr>
          <a:xfrm>
            <a:off x="0" y="36757"/>
            <a:ext cx="12123962" cy="934792"/>
          </a:xfrm>
          <a:prstGeom prst="rect">
            <a:avLst/>
          </a:prstGeom>
          <a:noFill/>
          <a:ln>
            <a:noFill/>
          </a:ln>
        </p:spPr>
        <p:txBody>
          <a:bodyPr anchorCtr="0" anchor="ctr" bIns="91425" lIns="91425" spcFirstLastPara="1" rIns="91425" wrap="square" tIns="91425">
            <a:noAutofit/>
          </a:bodyPr>
          <a:lstStyle>
            <a:lvl1pPr indent="0" lvl="0" marL="0" marR="0" rtl="1" algn="ctr">
              <a:lnSpc>
                <a:spcPct val="90000"/>
              </a:lnSpc>
              <a:spcBef>
                <a:spcPts val="0"/>
              </a:spcBef>
              <a:spcAft>
                <a:spcPts val="0"/>
              </a:spcAft>
              <a:buClr>
                <a:schemeClr val="dk1"/>
              </a:buClr>
              <a:buSzPts val="4400"/>
              <a:buFont typeface="Tahoma"/>
              <a:buNone/>
              <a:defRPr b="1" i="0" sz="4400" u="none" cap="none" strike="noStrike">
                <a:solidFill>
                  <a:schemeClr val="dk1"/>
                </a:solidFill>
                <a:latin typeface="Tahoma"/>
                <a:ea typeface="Tahoma"/>
                <a:cs typeface="Tahoma"/>
                <a:sym typeface="Tahom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5" name="Google Shape;25;p3"/>
          <p:cNvSpPr txBox="1"/>
          <p:nvPr>
            <p:ph idx="1" type="body"/>
          </p:nvPr>
        </p:nvSpPr>
        <p:spPr>
          <a:xfrm>
            <a:off x="156481" y="1155700"/>
            <a:ext cx="11811000" cy="5565775"/>
          </a:xfrm>
          <a:prstGeom prst="rect">
            <a:avLst/>
          </a:prstGeom>
          <a:noFill/>
          <a:ln>
            <a:noFill/>
          </a:ln>
        </p:spPr>
        <p:txBody>
          <a:bodyPr anchorCtr="0" anchor="t" bIns="91425" lIns="91425" spcFirstLastPara="1" rIns="91425" wrap="square" tIns="91425">
            <a:noAutofit/>
          </a:bodyPr>
          <a:lstStyle>
            <a:lvl1pPr indent="-457200" lvl="0" marL="457200" marR="0" rtl="1" algn="r">
              <a:lnSpc>
                <a:spcPct val="100000"/>
              </a:lnSpc>
              <a:spcBef>
                <a:spcPts val="1000"/>
              </a:spcBef>
              <a:spcAft>
                <a:spcPts val="0"/>
              </a:spcAft>
              <a:buClr>
                <a:schemeClr val="dk1"/>
              </a:buClr>
              <a:buSzPts val="3600"/>
              <a:buFont typeface="Noto Sans Symbols"/>
              <a:buChar char="▪"/>
              <a:defRPr b="0" i="0" sz="3600" u="none" cap="none" strike="noStrike">
                <a:solidFill>
                  <a:schemeClr val="dk1"/>
                </a:solidFill>
                <a:latin typeface="Tahoma"/>
                <a:ea typeface="Tahoma"/>
                <a:cs typeface="Tahoma"/>
                <a:sym typeface="Tahoma"/>
              </a:defRPr>
            </a:lvl1pPr>
            <a:lvl2pPr indent="-431800" lvl="1" marL="914400" marR="0" rtl="1" algn="r">
              <a:lnSpc>
                <a:spcPct val="100000"/>
              </a:lnSpc>
              <a:spcBef>
                <a:spcPts val="500"/>
              </a:spcBef>
              <a:spcAft>
                <a:spcPts val="0"/>
              </a:spcAft>
              <a:buClr>
                <a:schemeClr val="dk1"/>
              </a:buClr>
              <a:buSzPts val="3200"/>
              <a:buFont typeface="Noto Sans Symbols"/>
              <a:buChar char="▪"/>
              <a:defRPr b="0" i="0" sz="3200" u="none" cap="none" strike="noStrike">
                <a:solidFill>
                  <a:schemeClr val="dk1"/>
                </a:solidFill>
                <a:latin typeface="Tahoma"/>
                <a:ea typeface="Tahoma"/>
                <a:cs typeface="Tahoma"/>
                <a:sym typeface="Tahoma"/>
              </a:defRPr>
            </a:lvl2pPr>
            <a:lvl3pPr indent="-406400" lvl="2" marL="1371600" marR="0" rtl="1" algn="r">
              <a:lnSpc>
                <a:spcPct val="100000"/>
              </a:lnSpc>
              <a:spcBef>
                <a:spcPts val="500"/>
              </a:spcBef>
              <a:spcAft>
                <a:spcPts val="0"/>
              </a:spcAft>
              <a:buClr>
                <a:schemeClr val="dk1"/>
              </a:buClr>
              <a:buSzPts val="2800"/>
              <a:buFont typeface="Noto Sans Symbols"/>
              <a:buChar char="▪"/>
              <a:defRPr b="0" i="0" sz="2800" u="none" cap="none" strike="noStrike">
                <a:solidFill>
                  <a:schemeClr val="dk1"/>
                </a:solidFill>
                <a:latin typeface="Tahoma"/>
                <a:ea typeface="Tahoma"/>
                <a:cs typeface="Tahoma"/>
                <a:sym typeface="Tahoma"/>
              </a:defRPr>
            </a:lvl3pPr>
            <a:lvl4pPr indent="-381000" lvl="3" marL="1828800" marR="0" rtl="1" algn="r">
              <a:lnSpc>
                <a:spcPct val="100000"/>
              </a:lnSpc>
              <a:spcBef>
                <a:spcPts val="500"/>
              </a:spcBef>
              <a:spcAft>
                <a:spcPts val="0"/>
              </a:spcAft>
              <a:buClr>
                <a:schemeClr val="dk1"/>
              </a:buClr>
              <a:buSzPts val="2400"/>
              <a:buFont typeface="Noto Sans Symbols"/>
              <a:buChar char="▪"/>
              <a:defRPr b="0" i="0" sz="2400" u="none" cap="none" strike="noStrike">
                <a:solidFill>
                  <a:schemeClr val="dk1"/>
                </a:solidFill>
                <a:latin typeface="Tahoma"/>
                <a:ea typeface="Tahoma"/>
                <a:cs typeface="Tahoma"/>
                <a:sym typeface="Tahoma"/>
              </a:defRPr>
            </a:lvl4pPr>
            <a:lvl5pPr indent="-381000" lvl="4" marL="2286000" marR="0" rtl="1" algn="r">
              <a:lnSpc>
                <a:spcPct val="100000"/>
              </a:lnSpc>
              <a:spcBef>
                <a:spcPts val="500"/>
              </a:spcBef>
              <a:spcAft>
                <a:spcPts val="0"/>
              </a:spcAft>
              <a:buClr>
                <a:schemeClr val="dk1"/>
              </a:buClr>
              <a:buSzPts val="2400"/>
              <a:buFont typeface="Noto Sans Symbols"/>
              <a:buChar char="▪"/>
              <a:defRPr b="0" i="0" sz="24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 name="Google Shape;26;p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9" name="Google Shape;29;p3"/>
          <p:cNvPicPr preferRelativeResize="0"/>
          <p:nvPr/>
        </p:nvPicPr>
        <p:blipFill rotWithShape="1">
          <a:blip r:embed="rId3">
            <a:alphaModFix/>
          </a:blip>
          <a:srcRect b="0" l="0" r="0" t="0"/>
          <a:stretch/>
        </p:blipFill>
        <p:spPr>
          <a:xfrm>
            <a:off x="0" y="6088774"/>
            <a:ext cx="1857813" cy="778751"/>
          </a:xfrm>
          <a:prstGeom prst="rect">
            <a:avLst/>
          </a:prstGeom>
          <a:noFill/>
          <a:ln>
            <a:noFill/>
          </a:ln>
        </p:spPr>
      </p:pic>
      <p:pic>
        <p:nvPicPr>
          <p:cNvPr id="30" name="Google Shape;30;p3"/>
          <p:cNvPicPr preferRelativeResize="0"/>
          <p:nvPr/>
        </p:nvPicPr>
        <p:blipFill rotWithShape="1">
          <a:blip r:embed="rId4">
            <a:alphaModFix/>
          </a:blip>
          <a:srcRect b="0" l="4515" r="3665" t="36897"/>
          <a:stretch/>
        </p:blipFill>
        <p:spPr>
          <a:xfrm flipH="1" rot="10800000">
            <a:off x="-24063" y="5277061"/>
            <a:ext cx="12236116" cy="1605002"/>
          </a:xfrm>
          <a:prstGeom prst="rect">
            <a:avLst/>
          </a:prstGeom>
          <a:noFill/>
          <a:ln>
            <a:noFill/>
          </a:ln>
        </p:spPr>
      </p:pic>
      <p:cxnSp>
        <p:nvCxnSpPr>
          <p:cNvPr id="31" name="Google Shape;31;p3"/>
          <p:cNvCxnSpPr/>
          <p:nvPr/>
        </p:nvCxnSpPr>
        <p:spPr>
          <a:xfrm>
            <a:off x="-49630" y="971549"/>
            <a:ext cx="12287250" cy="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
                                        </p:tgtEl>
                                        <p:attrNameLst>
                                          <p:attrName>style.visibility</p:attrName>
                                        </p:attrNameLst>
                                      </p:cBhvr>
                                      <p:to>
                                        <p:strVal val="visible"/>
                                      </p:to>
                                    </p:set>
                                    <p:animEffect filter="fade" transition="in">
                                      <p:cBhvr>
                                        <p:cTn dur="500"/>
                                        <p:tgtEl>
                                          <p:spTgt spid="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25">
                                            <p:txEl>
                                              <p:pRg end="0" st="0"/>
                                            </p:txEl>
                                          </p:spTgt>
                                        </p:tgtEl>
                                        <p:attrNameLst>
                                          <p:attrName>style.visibility</p:attrName>
                                        </p:attrNameLst>
                                      </p:cBhvr>
                                      <p:to>
                                        <p:strVal val="visible"/>
                                      </p:to>
                                    </p:set>
                                    <p:animEffect filter="fade" transition="in">
                                      <p:cBhvr>
                                        <p:cTn dur="500"/>
                                        <p:tgtEl>
                                          <p:spTgt spid="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25">
                                            <p:txEl>
                                              <p:pRg end="1" st="1"/>
                                            </p:txEl>
                                          </p:spTgt>
                                        </p:tgtEl>
                                        <p:attrNameLst>
                                          <p:attrName>style.visibility</p:attrName>
                                        </p:attrNameLst>
                                      </p:cBhvr>
                                      <p:to>
                                        <p:strVal val="visible"/>
                                      </p:to>
                                    </p:set>
                                    <p:animEffect filter="fade" transition="in">
                                      <p:cBhvr>
                                        <p:cTn dur="500"/>
                                        <p:tgtEl>
                                          <p:spTgt spid="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25">
                                            <p:txEl>
                                              <p:pRg end="2" st="2"/>
                                            </p:txEl>
                                          </p:spTgt>
                                        </p:tgtEl>
                                        <p:attrNameLst>
                                          <p:attrName>style.visibility</p:attrName>
                                        </p:attrNameLst>
                                      </p:cBhvr>
                                      <p:to>
                                        <p:strVal val="visible"/>
                                      </p:to>
                                    </p:set>
                                    <p:animEffect filter="fade" transition="in">
                                      <p:cBhvr>
                                        <p:cTn dur="500"/>
                                        <p:tgtEl>
                                          <p:spTgt spid="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25">
                                            <p:txEl>
                                              <p:pRg end="3" st="3"/>
                                            </p:txEl>
                                          </p:spTgt>
                                        </p:tgtEl>
                                        <p:attrNameLst>
                                          <p:attrName>style.visibility</p:attrName>
                                        </p:attrNameLst>
                                      </p:cBhvr>
                                      <p:to>
                                        <p:strVal val="visible"/>
                                      </p:to>
                                    </p:set>
                                    <p:animEffect filter="fade" transition="in">
                                      <p:cBhvr>
                                        <p:cTn dur="500"/>
                                        <p:tgtEl>
                                          <p:spTgt spid="2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25">
                                            <p:txEl>
                                              <p:pRg end="4" st="4"/>
                                            </p:txEl>
                                          </p:spTgt>
                                        </p:tgtEl>
                                        <p:attrNameLst>
                                          <p:attrName>style.visibility</p:attrName>
                                        </p:attrNameLst>
                                      </p:cBhvr>
                                      <p:to>
                                        <p:strVal val="visible"/>
                                      </p:to>
                                    </p:set>
                                    <p:animEffect filter="fade" transition="in">
                                      <p:cBhvr>
                                        <p:cTn dur="500"/>
                                        <p:tgtEl>
                                          <p:spTgt spid="2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25">
                                            <p:txEl>
                                              <p:pRg end="5" st="5"/>
                                            </p:txEl>
                                          </p:spTgt>
                                        </p:tgtEl>
                                        <p:attrNameLst>
                                          <p:attrName>style.visibility</p:attrName>
                                        </p:attrNameLst>
                                      </p:cBhvr>
                                      <p:to>
                                        <p:strVal val="visible"/>
                                      </p:to>
                                    </p:set>
                                    <p:animEffect filter="fade" transition="in">
                                      <p:cBhvr>
                                        <p:cTn dur="500"/>
                                        <p:tgtEl>
                                          <p:spTgt spid="2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25">
                                            <p:txEl>
                                              <p:pRg end="6" st="6"/>
                                            </p:txEl>
                                          </p:spTgt>
                                        </p:tgtEl>
                                        <p:attrNameLst>
                                          <p:attrName>style.visibility</p:attrName>
                                        </p:attrNameLst>
                                      </p:cBhvr>
                                      <p:to>
                                        <p:strVal val="visible"/>
                                      </p:to>
                                    </p:set>
                                    <p:animEffect filter="fade" transition="in">
                                      <p:cBhvr>
                                        <p:cTn dur="500"/>
                                        <p:tgtEl>
                                          <p:spTgt spid="2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25">
                                            <p:txEl>
                                              <p:pRg end="7" st="7"/>
                                            </p:txEl>
                                          </p:spTgt>
                                        </p:tgtEl>
                                        <p:attrNameLst>
                                          <p:attrName>style.visibility</p:attrName>
                                        </p:attrNameLst>
                                      </p:cBhvr>
                                      <p:to>
                                        <p:strVal val="visible"/>
                                      </p:to>
                                    </p:set>
                                    <p:animEffect filter="fade" transition="in">
                                      <p:cBhvr>
                                        <p:cTn dur="500"/>
                                        <p:tgtEl>
                                          <p:spTgt spid="2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25">
                                            <p:txEl>
                                              <p:pRg end="8" st="8"/>
                                            </p:txEl>
                                          </p:spTgt>
                                        </p:tgtEl>
                                        <p:attrNameLst>
                                          <p:attrName>style.visibility</p:attrName>
                                        </p:attrNameLst>
                                      </p:cBhvr>
                                      <p:to>
                                        <p:strVal val="visible"/>
                                      </p:to>
                                    </p:set>
                                    <p:animEffect filter="fade" transition="in">
                                      <p:cBhvr>
                                        <p:cTn dur="500"/>
                                        <p:tgtEl>
                                          <p:spTgt spid="2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4"/>
          <p:cNvSpPr txBox="1"/>
          <p:nvPr>
            <p:ph type="title"/>
          </p:nvPr>
        </p:nvSpPr>
        <p:spPr>
          <a:xfrm>
            <a:off x="838200" y="1603376"/>
            <a:ext cx="10515600" cy="2852737"/>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4" name="Google Shape;34;p4"/>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35" name="Google Shape;35;p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5"/>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0" name="Google Shape;40;p5"/>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 name="Google Shape;41;p5"/>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6"/>
          <p:cNvSpPr txBox="1"/>
          <p:nvPr>
            <p:ph type="title"/>
          </p:nvPr>
        </p:nvSpPr>
        <p:spPr>
          <a:xfrm>
            <a:off x="839788"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7" name="Google Shape;47;p6"/>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8" name="Google Shape;48;p6"/>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 name="Google Shape;49;p6"/>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50" name="Google Shape;50;p6"/>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 name="Google Shape;51;p6"/>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7"/>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6" name="Google Shape;56;p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Google Shape;57;p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9"/>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5" name="Google Shape;65;p9"/>
          <p:cNvSpPr txBox="1"/>
          <p:nvPr>
            <p:ph idx="1" type="body"/>
          </p:nvPr>
        </p:nvSpPr>
        <p:spPr>
          <a:xfrm>
            <a:off x="5183188" y="987425"/>
            <a:ext cx="6172200" cy="4873625"/>
          </a:xfrm>
          <a:prstGeom prst="rect">
            <a:avLst/>
          </a:prstGeom>
          <a:noFill/>
          <a:ln>
            <a:noFill/>
          </a:ln>
        </p:spPr>
        <p:txBody>
          <a:bodyPr anchorCtr="0" anchor="t" bIns="91425" lIns="91425" spcFirstLastPara="1" rIns="91425" wrap="square" tIns="91425">
            <a:noAutofit/>
          </a:bodyPr>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6" name="Google Shape;66;p9"/>
          <p:cNvSpPr txBox="1"/>
          <p:nvPr>
            <p:ph idx="2" type="body"/>
          </p:nvPr>
        </p:nvSpPr>
        <p:spPr>
          <a:xfrm>
            <a:off x="839788" y="2057400"/>
            <a:ext cx="3932237" cy="38115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10"/>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2" name="Google Shape;72;p10"/>
          <p:cNvSpPr/>
          <p:nvPr>
            <p:ph idx="2" type="pic"/>
          </p:nvPr>
        </p:nvSpPr>
        <p:spPr>
          <a:xfrm>
            <a:off x="5183188" y="987425"/>
            <a:ext cx="6172200" cy="4873625"/>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3" name="Google Shape;73;p10"/>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74" name="Google Shape;74;p10"/>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1.png"/><Relationship Id="rId10" Type="http://schemas.openxmlformats.org/officeDocument/2006/relationships/image" Target="../media/image19.png"/><Relationship Id="rId9" Type="http://schemas.openxmlformats.org/officeDocument/2006/relationships/image" Target="../media/image22.png"/><Relationship Id="rId5" Type="http://schemas.openxmlformats.org/officeDocument/2006/relationships/image" Target="../media/image18.png"/><Relationship Id="rId6" Type="http://schemas.openxmlformats.org/officeDocument/2006/relationships/image" Target="../media/image26.png"/><Relationship Id="rId7" Type="http://schemas.openxmlformats.org/officeDocument/2006/relationships/image" Target="../media/image20.png"/><Relationship Id="rId8"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26.png"/><Relationship Id="rId7" Type="http://schemas.openxmlformats.org/officeDocument/2006/relationships/image" Target="../media/image20.png"/><Relationship Id="rId8"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21.png"/><Relationship Id="rId9"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26.png"/><Relationship Id="rId7" Type="http://schemas.openxmlformats.org/officeDocument/2006/relationships/image" Target="../media/image20.png"/><Relationship Id="rId8"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26.png"/><Relationship Id="rId7"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24.jpg"/><Relationship Id="rId5"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jpg"/><Relationship Id="rId4" Type="http://schemas.openxmlformats.org/officeDocument/2006/relationships/image" Target="../media/image33.png"/><Relationship Id="rId5" Type="http://schemas.openxmlformats.org/officeDocument/2006/relationships/image" Target="../media/image40.jpg"/><Relationship Id="rId6"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24.jpg"/><Relationship Id="rId5"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6.png"/><Relationship Id="rId4" Type="http://schemas.openxmlformats.org/officeDocument/2006/relationships/image" Target="../media/image42.jpg"/><Relationship Id="rId5" Type="http://schemas.openxmlformats.org/officeDocument/2006/relationships/image" Target="../media/image3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3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9.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3.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17.png"/><Relationship Id="rId5" Type="http://schemas.openxmlformats.org/officeDocument/2006/relationships/image" Target="../media/image43.png"/><Relationship Id="rId6" Type="http://schemas.openxmlformats.org/officeDocument/2006/relationships/image" Target="../media/image4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6.png"/><Relationship Id="rId4" Type="http://schemas.openxmlformats.org/officeDocument/2006/relationships/image" Target="../media/image17.png"/><Relationship Id="rId5" Type="http://schemas.openxmlformats.org/officeDocument/2006/relationships/image" Target="../media/image43.png"/><Relationship Id="rId6" Type="http://schemas.openxmlformats.org/officeDocument/2006/relationships/image" Target="../media/image4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6.png"/><Relationship Id="rId4" Type="http://schemas.openxmlformats.org/officeDocument/2006/relationships/image" Target="../media/image17.png"/><Relationship Id="rId5"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6.png"/><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9.png"/><Relationship Id="rId4" Type="http://schemas.openxmlformats.org/officeDocument/2006/relationships/image" Target="../media/image54.png"/><Relationship Id="rId5"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1.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0.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0.png"/><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tools.ietf.org/rfc/rfc777.txt" TargetMode="Externa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3"/>
          <p:cNvSpPr txBox="1"/>
          <p:nvPr>
            <p:ph type="ctrTitle"/>
          </p:nvPr>
        </p:nvSpPr>
        <p:spPr>
          <a:xfrm>
            <a:off x="0" y="2629365"/>
            <a:ext cx="12192000" cy="871763"/>
          </a:xfrm>
          <a:prstGeom prst="rect">
            <a:avLst/>
          </a:prstGeom>
          <a:noFill/>
          <a:ln>
            <a:noFill/>
          </a:ln>
        </p:spPr>
        <p:txBody>
          <a:bodyPr anchorCtr="0" anchor="b" bIns="45700" lIns="91425" spcFirstLastPara="1" rIns="91425" wrap="square" tIns="45700">
            <a:noAutofit/>
          </a:bodyPr>
          <a:lstStyle/>
          <a:p>
            <a:pPr indent="0" lvl="0" marL="0" marR="0" rtl="1" algn="ctr">
              <a:lnSpc>
                <a:spcPct val="90000"/>
              </a:lnSpc>
              <a:spcBef>
                <a:spcPts val="0"/>
              </a:spcBef>
              <a:spcAft>
                <a:spcPts val="0"/>
              </a:spcAft>
              <a:buClr>
                <a:schemeClr val="dk1"/>
              </a:buClr>
              <a:buSzPts val="5400"/>
              <a:buFont typeface="Tahoma"/>
              <a:buNone/>
            </a:pPr>
            <a:r>
              <a:rPr b="1" i="0" lang="en-US" sz="5400" u="none" cap="none" strike="noStrike">
                <a:solidFill>
                  <a:schemeClr val="dk1"/>
                </a:solidFill>
                <a:latin typeface="Tahoma"/>
                <a:ea typeface="Tahoma"/>
                <a:cs typeface="Tahoma"/>
                <a:sym typeface="Tahoma"/>
              </a:rPr>
              <a:t>ICMP,</a:t>
            </a:r>
            <a:br>
              <a:rPr b="1" i="0" lang="en-US" sz="5400" u="none" cap="none" strike="noStrike">
                <a:solidFill>
                  <a:schemeClr val="dk1"/>
                </a:solidFill>
                <a:latin typeface="Tahoma"/>
                <a:ea typeface="Tahoma"/>
                <a:cs typeface="Tahoma"/>
                <a:sym typeface="Tahoma"/>
              </a:rPr>
            </a:br>
            <a:r>
              <a:rPr b="1" i="0" lang="en-US" sz="5400" u="none" cap="none" strike="noStrike">
                <a:solidFill>
                  <a:schemeClr val="dk1"/>
                </a:solidFill>
                <a:latin typeface="Tahoma"/>
                <a:ea typeface="Tahoma"/>
                <a:cs typeface="Tahoma"/>
                <a:sym typeface="Tahoma"/>
              </a:rPr>
              <a:t>רשתות אלחוטיות</a:t>
            </a:r>
            <a:endParaRPr b="1" i="0" sz="4000" u="none" cap="none" strike="noStrike">
              <a:solidFill>
                <a:schemeClr val="dk1"/>
              </a:solidFill>
              <a:latin typeface="Tahoma"/>
              <a:ea typeface="Tahoma"/>
              <a:cs typeface="Tahoma"/>
              <a:sym typeface="Tahoma"/>
            </a:endParaRPr>
          </a:p>
        </p:txBody>
      </p:sp>
      <p:sp>
        <p:nvSpPr>
          <p:cNvPr id="95" name="Google Shape;95;p13"/>
          <p:cNvSpPr txBox="1"/>
          <p:nvPr>
            <p:ph idx="1" type="subTitle"/>
          </p:nvPr>
        </p:nvSpPr>
        <p:spPr>
          <a:xfrm>
            <a:off x="90856" y="3249792"/>
            <a:ext cx="11963398" cy="1655762"/>
          </a:xfrm>
          <a:prstGeom prst="rect">
            <a:avLst/>
          </a:prstGeom>
          <a:noFill/>
          <a:ln>
            <a:noFill/>
          </a:ln>
        </p:spPr>
        <p:txBody>
          <a:bodyPr anchorCtr="0" anchor="t" bIns="45700" lIns="91425" spcFirstLastPara="1" rIns="91425" wrap="square" tIns="45700">
            <a:noAutofit/>
          </a:bodyPr>
          <a:lstStyle/>
          <a:p>
            <a:pPr indent="0" lvl="0" marL="0" marR="0" rtl="1" algn="ctr">
              <a:lnSpc>
                <a:spcPct val="90000"/>
              </a:lnSpc>
              <a:spcBef>
                <a:spcPts val="0"/>
              </a:spcBef>
              <a:spcAft>
                <a:spcPts val="0"/>
              </a:spcAft>
              <a:buClr>
                <a:schemeClr val="dk1"/>
              </a:buClr>
              <a:buSzPts val="1800"/>
              <a:buFont typeface="Arial"/>
              <a:buNone/>
            </a:pPr>
            <a:r>
              <a:t/>
            </a:r>
            <a:endParaRPr b="0" i="0" sz="1800" u="none" cap="none" strike="noStrike">
              <a:solidFill>
                <a:schemeClr val="dk1"/>
              </a:solidFill>
              <a:latin typeface="Tahoma"/>
              <a:ea typeface="Tahoma"/>
              <a:cs typeface="Tahoma"/>
              <a:sym typeface="Tahoma"/>
            </a:endParaRPr>
          </a:p>
          <a:p>
            <a:pPr indent="0" lvl="0" marL="0" marR="0" rtl="1" algn="ctr">
              <a:lnSpc>
                <a:spcPct val="90000"/>
              </a:lnSpc>
              <a:spcBef>
                <a:spcPts val="1000"/>
              </a:spcBef>
              <a:spcAft>
                <a:spcPts val="0"/>
              </a:spcAft>
              <a:buClr>
                <a:schemeClr val="dk1"/>
              </a:buClr>
              <a:buSzPts val="3200"/>
              <a:buFont typeface="Arial"/>
              <a:buNone/>
            </a:pPr>
            <a:r>
              <a:rPr b="0" i="0" lang="en-US" sz="3200" u="none" cap="none" strike="noStrike">
                <a:solidFill>
                  <a:schemeClr val="dk1"/>
                </a:solidFill>
                <a:latin typeface="Tahoma"/>
                <a:ea typeface="Tahoma"/>
                <a:cs typeface="Tahoma"/>
                <a:sym typeface="Tahoma"/>
              </a:rPr>
              <a:t>שיעור 12</a:t>
            </a:r>
            <a:endParaRPr/>
          </a:p>
        </p:txBody>
      </p:sp>
      <p:sp>
        <p:nvSpPr>
          <p:cNvPr id="96" name="Google Shape;96;p13"/>
          <p:cNvSpPr txBox="1"/>
          <p:nvPr>
            <p:ph idx="2" type="body"/>
          </p:nvPr>
        </p:nvSpPr>
        <p:spPr>
          <a:xfrm>
            <a:off x="90856" y="5803900"/>
            <a:ext cx="11963398" cy="977900"/>
          </a:xfrm>
          <a:prstGeom prst="rect">
            <a:avLst/>
          </a:prstGeom>
          <a:noFill/>
          <a:ln>
            <a:noFill/>
          </a:ln>
        </p:spPr>
        <p:txBody>
          <a:bodyPr anchorCtr="0" anchor="b" bIns="45700" lIns="91425" spcFirstLastPara="1" rIns="91425" wrap="square" tIns="45700">
            <a:noAutofit/>
          </a:bodyPr>
          <a:lstStyle/>
          <a:p>
            <a:pPr indent="0" lvl="0" marL="0" marR="0" rtl="1" algn="ctr">
              <a:lnSpc>
                <a:spcPct val="90000"/>
              </a:lnSpc>
              <a:spcBef>
                <a:spcPts val="0"/>
              </a:spcBef>
              <a:spcAft>
                <a:spcPts val="0"/>
              </a:spcAft>
              <a:buClr>
                <a:srgbClr val="BBD6EE"/>
              </a:buClr>
              <a:buSzPts val="2800"/>
              <a:buFont typeface="Arial"/>
              <a:buNone/>
            </a:pPr>
            <a:r>
              <a:rPr b="0" i="0" lang="en-US" sz="2800" u="none" cap="none" strike="noStrike">
                <a:solidFill>
                  <a:srgbClr val="BBD6EE"/>
                </a:solidFill>
                <a:latin typeface="Tahoma"/>
                <a:ea typeface="Tahoma"/>
                <a:cs typeface="Tahoma"/>
                <a:sym typeface="Tahoma"/>
              </a:rPr>
              <a:t>מבוא לרשתות, סמסטר א'</a:t>
            </a:r>
            <a:endParaRPr b="0" i="0" sz="2800" u="none" cap="none" strike="noStrike">
              <a:solidFill>
                <a:srgbClr val="BBD6EE"/>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2"/>
          <p:cNvSpPr txBox="1"/>
          <p:nvPr>
            <p:ph idx="1" type="body"/>
          </p:nvPr>
        </p:nvSpPr>
        <p:spPr>
          <a:xfrm>
            <a:off x="156481" y="1155700"/>
            <a:ext cx="11811000" cy="5565775"/>
          </a:xfrm>
          <a:prstGeom prst="rect">
            <a:avLst/>
          </a:prstGeom>
          <a:noFill/>
          <a:ln>
            <a:noFill/>
          </a:ln>
        </p:spPr>
        <p:txBody>
          <a:bodyPr anchorCtr="0" anchor="t" bIns="45700" lIns="91425" spcFirstLastPara="1" rIns="91425" wrap="square" tIns="45700">
            <a:noAutofit/>
          </a:bodyPr>
          <a:lstStyle/>
          <a:p>
            <a:pPr indent="-127000" lvl="1" marL="800100" marR="0" rtl="1" algn="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ahoma"/>
              <a:ea typeface="Tahoma"/>
              <a:cs typeface="Tahoma"/>
              <a:sym typeface="Tahoma"/>
            </a:endParaRPr>
          </a:p>
          <a:p>
            <a:pPr indent="-114300" lvl="0" marL="292100" marR="0" rtl="1" algn="r">
              <a:lnSpc>
                <a:spcPct val="100000"/>
              </a:lnSpc>
              <a:spcBef>
                <a:spcPts val="1000"/>
              </a:spcBef>
              <a:spcAft>
                <a:spcPts val="0"/>
              </a:spcAft>
              <a:buClr>
                <a:schemeClr val="dk1"/>
              </a:buClr>
              <a:buSzPts val="280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184" name="Google Shape;184;p22"/>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אז איפה נמצא ICMP?</a:t>
            </a:r>
            <a:endParaRPr b="1" i="0" sz="4400" u="none" cap="none" strike="noStrike">
              <a:solidFill>
                <a:schemeClr val="dk1"/>
              </a:solidFill>
              <a:latin typeface="Tahoma"/>
              <a:ea typeface="Tahoma"/>
              <a:cs typeface="Tahoma"/>
              <a:sym typeface="Tahoma"/>
            </a:endParaRPr>
          </a:p>
        </p:txBody>
      </p:sp>
      <p:sp>
        <p:nvSpPr>
          <p:cNvPr id="185" name="Google Shape;185;p22"/>
          <p:cNvSpPr txBox="1"/>
          <p:nvPr/>
        </p:nvSpPr>
        <p:spPr>
          <a:xfrm>
            <a:off x="156481" y="1120073"/>
            <a:ext cx="11864611" cy="5565775"/>
          </a:xfrm>
          <a:prstGeom prst="rect">
            <a:avLst/>
          </a:prstGeom>
          <a:noFill/>
          <a:ln>
            <a:noFill/>
          </a:ln>
        </p:spPr>
        <p:txBody>
          <a:bodyPr anchorCtr="0" anchor="t" bIns="45700" lIns="91425" spcFirstLastPara="1" rIns="91425" wrap="square" tIns="45700">
            <a:noAutofit/>
          </a:bodyPr>
          <a:lstStyle/>
          <a:p>
            <a:pPr indent="-114300" lvl="0" marL="292100" marR="0" rtl="1" algn="r">
              <a:lnSpc>
                <a:spcPct val="100000"/>
              </a:lnSpc>
              <a:spcBef>
                <a:spcPts val="0"/>
              </a:spcBef>
              <a:spcAft>
                <a:spcPts val="0"/>
              </a:spcAft>
              <a:buClr>
                <a:schemeClr val="dk1"/>
              </a:buClr>
              <a:buSzPts val="2800"/>
              <a:buFont typeface="Noto Sans Symbols"/>
              <a:buNone/>
            </a:pPr>
            <a:r>
              <a:t/>
            </a:r>
            <a:endParaRPr b="0" i="0" sz="2800" u="none" cap="none" strike="noStrike">
              <a:solidFill>
                <a:schemeClr val="dk1"/>
              </a:solidFill>
              <a:latin typeface="Tahoma"/>
              <a:ea typeface="Tahoma"/>
              <a:cs typeface="Tahoma"/>
              <a:sym typeface="Tahoma"/>
            </a:endParaRPr>
          </a:p>
          <a:p>
            <a:pPr indent="-76200" lvl="1" marL="800100" marR="0" rtl="1" algn="r">
              <a:lnSpc>
                <a:spcPct val="100000"/>
              </a:lnSpc>
              <a:spcBef>
                <a:spcPts val="5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p:txBody>
      </p:sp>
      <p:sp>
        <p:nvSpPr>
          <p:cNvPr id="186" name="Google Shape;186;p22"/>
          <p:cNvSpPr/>
          <p:nvPr/>
        </p:nvSpPr>
        <p:spPr>
          <a:xfrm>
            <a:off x="7336770" y="1439475"/>
            <a:ext cx="3189214" cy="797710"/>
          </a:xfrm>
          <a:prstGeom prst="rect">
            <a:avLst/>
          </a:prstGeom>
          <a:solidFill>
            <a:schemeClr val="lt2"/>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200" u="none" cap="none" strike="noStrike">
                <a:solidFill>
                  <a:schemeClr val="dk1"/>
                </a:solidFill>
                <a:latin typeface="Calibri"/>
                <a:ea typeface="Calibri"/>
                <a:cs typeface="Calibri"/>
                <a:sym typeface="Calibri"/>
              </a:rPr>
              <a:t>ICMP</a:t>
            </a:r>
            <a:endParaRPr/>
          </a:p>
        </p:txBody>
      </p:sp>
      <p:sp>
        <p:nvSpPr>
          <p:cNvPr id="187" name="Google Shape;187;p22"/>
          <p:cNvSpPr/>
          <p:nvPr/>
        </p:nvSpPr>
        <p:spPr>
          <a:xfrm>
            <a:off x="1443970" y="1439475"/>
            <a:ext cx="3018972" cy="797710"/>
          </a:xfrm>
          <a:prstGeom prst="rect">
            <a:avLst/>
          </a:prstGeom>
          <a:gradFill>
            <a:gsLst>
              <a:gs pos="0">
                <a:schemeClr val="lt2"/>
              </a:gs>
              <a:gs pos="100000">
                <a:srgbClr val="FF8B8B"/>
              </a:gs>
            </a:gsLst>
            <a:lin ang="5400000" scaled="0"/>
          </a:gra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rgbClr val="C00000"/>
                </a:solidFill>
                <a:latin typeface="Calibri"/>
                <a:ea typeface="Calibri"/>
                <a:cs typeface="Calibri"/>
                <a:sym typeface="Calibri"/>
              </a:rPr>
              <a:t>Ethernet</a:t>
            </a:r>
            <a:endParaRPr/>
          </a:p>
        </p:txBody>
      </p:sp>
      <p:sp>
        <p:nvSpPr>
          <p:cNvPr id="188" name="Google Shape;188;p22"/>
          <p:cNvSpPr/>
          <p:nvPr/>
        </p:nvSpPr>
        <p:spPr>
          <a:xfrm>
            <a:off x="4462942" y="1439475"/>
            <a:ext cx="2873828" cy="797710"/>
          </a:xfrm>
          <a:prstGeom prst="rect">
            <a:avLst/>
          </a:prstGeom>
          <a:gradFill>
            <a:gsLst>
              <a:gs pos="0">
                <a:schemeClr val="lt2"/>
              </a:gs>
              <a:gs pos="100000">
                <a:srgbClr val="FF8B8B"/>
              </a:gs>
            </a:gsLst>
            <a:lin ang="5400000" scaled="0"/>
          </a:gra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200" u="none" cap="none" strike="noStrike">
                <a:solidFill>
                  <a:srgbClr val="C00000"/>
                </a:solidFill>
                <a:latin typeface="Calibri"/>
                <a:ea typeface="Calibri"/>
                <a:cs typeface="Calibri"/>
                <a:sym typeface="Calibri"/>
              </a:rPr>
              <a:t>IP</a:t>
            </a:r>
            <a:endParaRPr/>
          </a:p>
        </p:txBody>
      </p:sp>
      <p:sp>
        <p:nvSpPr>
          <p:cNvPr id="189" name="Google Shape;189;p22"/>
          <p:cNvSpPr txBox="1"/>
          <p:nvPr/>
        </p:nvSpPr>
        <p:spPr>
          <a:xfrm>
            <a:off x="80280" y="2517084"/>
            <a:ext cx="12017012" cy="4317288"/>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2800"/>
              <a:buFont typeface="Noto Sans Symbols"/>
              <a:buChar char="▪"/>
            </a:pPr>
            <a:r>
              <a:rPr b="0" i="0" lang="en-US" sz="2800" u="none" cap="none" strike="noStrike">
                <a:solidFill>
                  <a:schemeClr val="dk1"/>
                </a:solidFill>
                <a:latin typeface="Tahoma"/>
                <a:ea typeface="Tahoma"/>
                <a:cs typeface="Tahoma"/>
                <a:sym typeface="Tahoma"/>
              </a:rPr>
              <a:t>ICMP עובר מעל IP.</a:t>
            </a:r>
            <a:endParaRPr/>
          </a:p>
          <a:p>
            <a:pPr indent="-292100" lvl="0" marL="292100" marR="0" rtl="1" algn="r">
              <a:lnSpc>
                <a:spcPct val="100000"/>
              </a:lnSpc>
              <a:spcBef>
                <a:spcPts val="1000"/>
              </a:spcBef>
              <a:spcAft>
                <a:spcPts val="0"/>
              </a:spcAft>
              <a:buClr>
                <a:schemeClr val="dk1"/>
              </a:buClr>
              <a:buSzPts val="2800"/>
              <a:buFont typeface="Noto Sans Symbols"/>
              <a:buChar char="▪"/>
            </a:pPr>
            <a:r>
              <a:rPr b="0" i="0" lang="en-US" sz="2800" u="none" cap="none" strike="noStrike">
                <a:solidFill>
                  <a:schemeClr val="dk1"/>
                </a:solidFill>
                <a:latin typeface="Tahoma"/>
                <a:ea typeface="Tahoma"/>
                <a:cs typeface="Tahoma"/>
                <a:sym typeface="Tahoma"/>
              </a:rPr>
              <a:t>למרות זאת, הוא נחשב כפרוטוקול משלים ל-IP, ולכן בשכבת הרשת.</a:t>
            </a:r>
            <a:endParaRPr b="0" i="0" sz="3600" u="none" cap="none" strike="noStrike">
              <a:solidFill>
                <a:schemeClr val="dk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5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5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8"/>
                                        </p:tgtEl>
                                        <p:attrNameLst>
                                          <p:attrName>style.visibility</p:attrName>
                                        </p:attrNameLst>
                                      </p:cBhvr>
                                      <p:to>
                                        <p:strVal val="visible"/>
                                      </p:to>
                                    </p:set>
                                    <p:anim calcmode="lin" valueType="num">
                                      <p:cBhvr additive="base">
                                        <p:cTn dur="500"/>
                                        <p:tgtEl>
                                          <p:spTgt spid="18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7"/>
                                        </p:tgtEl>
                                        <p:attrNameLst>
                                          <p:attrName>style.visibility</p:attrName>
                                        </p:attrNameLst>
                                      </p:cBhvr>
                                      <p:to>
                                        <p:strVal val="visible"/>
                                      </p:to>
                                    </p:set>
                                    <p:anim calcmode="lin" valueType="num">
                                      <p:cBhvr additive="base">
                                        <p:cTn dur="500"/>
                                        <p:tgtEl>
                                          <p:spTgt spid="1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0" st="0"/>
                                            </p:txEl>
                                          </p:spTgt>
                                        </p:tgtEl>
                                        <p:attrNameLst>
                                          <p:attrName>style.visibility</p:attrName>
                                        </p:attrNameLst>
                                      </p:cBhvr>
                                      <p:to>
                                        <p:strVal val="visible"/>
                                      </p:to>
                                    </p:set>
                                    <p:animEffect filter="fade" transition="in">
                                      <p:cBhvr>
                                        <p:cTn dur="500"/>
                                        <p:tgtEl>
                                          <p:spTgt spid="1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1" st="1"/>
                                            </p:txEl>
                                          </p:spTgt>
                                        </p:tgtEl>
                                        <p:attrNameLst>
                                          <p:attrName>style.visibility</p:attrName>
                                        </p:attrNameLst>
                                      </p:cBhvr>
                                      <p:to>
                                        <p:strVal val="visible"/>
                                      </p:to>
                                    </p:set>
                                    <p:animEffect filter="fade" transition="in">
                                      <p:cBhvr>
                                        <p:cTn dur="500"/>
                                        <p:tgtEl>
                                          <p:spTgt spid="18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idx="1" type="body"/>
          </p:nvPr>
        </p:nvSpPr>
        <p:spPr>
          <a:xfrm>
            <a:off x="156481" y="1155700"/>
            <a:ext cx="11811000" cy="5565775"/>
          </a:xfrm>
          <a:prstGeom prst="rect">
            <a:avLst/>
          </a:prstGeom>
          <a:noFill/>
          <a:ln>
            <a:noFill/>
          </a:ln>
        </p:spPr>
        <p:txBody>
          <a:bodyPr anchorCtr="0" anchor="t" bIns="45700" lIns="91425" spcFirstLastPara="1" rIns="91425" wrap="square" tIns="45700">
            <a:noAutofit/>
          </a:bodyPr>
          <a:lstStyle/>
          <a:p>
            <a:pPr indent="-127000" lvl="1" marL="800100" marR="0" rtl="1" algn="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ahoma"/>
              <a:ea typeface="Tahoma"/>
              <a:cs typeface="Tahoma"/>
              <a:sym typeface="Tahoma"/>
            </a:endParaRPr>
          </a:p>
          <a:p>
            <a:pPr indent="-114300" lvl="0" marL="292100" marR="0" rtl="1" algn="r">
              <a:lnSpc>
                <a:spcPct val="100000"/>
              </a:lnSpc>
              <a:spcBef>
                <a:spcPts val="1000"/>
              </a:spcBef>
              <a:spcAft>
                <a:spcPts val="0"/>
              </a:spcAft>
              <a:buClr>
                <a:schemeClr val="dk1"/>
              </a:buClr>
              <a:buSzPts val="280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196" name="Google Shape;196;p23"/>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ICMP Message types</a:t>
            </a:r>
            <a:endParaRPr/>
          </a:p>
        </p:txBody>
      </p:sp>
      <p:sp>
        <p:nvSpPr>
          <p:cNvPr id="197" name="Google Shape;197;p23"/>
          <p:cNvSpPr txBox="1"/>
          <p:nvPr/>
        </p:nvSpPr>
        <p:spPr>
          <a:xfrm>
            <a:off x="156481" y="1120073"/>
            <a:ext cx="11864611"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2800"/>
              <a:buFont typeface="Noto Sans Symbols"/>
              <a:buChar char="▪"/>
            </a:pPr>
            <a:r>
              <a:rPr b="0" i="0" lang="en-US" sz="2800" u="none" cap="none" strike="noStrike">
                <a:solidFill>
                  <a:schemeClr val="dk1"/>
                </a:solidFill>
                <a:latin typeface="Tahoma"/>
                <a:ea typeface="Tahoma"/>
                <a:cs typeface="Tahoma"/>
                <a:sym typeface="Tahoma"/>
              </a:rPr>
              <a:t>מזהים חלק מההודעות הללו?</a:t>
            </a:r>
            <a:endParaRPr b="0" i="0" sz="3600" u="none" cap="none" strike="noStrike">
              <a:solidFill>
                <a:schemeClr val="dk1"/>
              </a:solidFill>
              <a:latin typeface="Tahoma"/>
              <a:ea typeface="Tahoma"/>
              <a:cs typeface="Tahoma"/>
              <a:sym typeface="Tahoma"/>
            </a:endParaRPr>
          </a:p>
        </p:txBody>
      </p:sp>
      <p:grpSp>
        <p:nvGrpSpPr>
          <p:cNvPr id="198" name="Google Shape;198;p23"/>
          <p:cNvGrpSpPr/>
          <p:nvPr/>
        </p:nvGrpSpPr>
        <p:grpSpPr>
          <a:xfrm>
            <a:off x="1907311" y="1550636"/>
            <a:ext cx="8362950" cy="5153026"/>
            <a:chOff x="1880506" y="1681346"/>
            <a:chExt cx="8362950" cy="5153026"/>
          </a:xfrm>
        </p:grpSpPr>
        <p:pic>
          <p:nvPicPr>
            <p:cNvPr descr="Image result for icmp messages" id="199" name="Google Shape;199;p23"/>
            <p:cNvPicPr preferRelativeResize="0"/>
            <p:nvPr/>
          </p:nvPicPr>
          <p:blipFill rotWithShape="1">
            <a:blip r:embed="rId3">
              <a:alphaModFix/>
            </a:blip>
            <a:srcRect b="0" l="0" r="0" t="0"/>
            <a:stretch/>
          </p:blipFill>
          <p:spPr>
            <a:xfrm>
              <a:off x="1880506" y="1681346"/>
              <a:ext cx="8362950" cy="5153026"/>
            </a:xfrm>
            <a:prstGeom prst="rect">
              <a:avLst/>
            </a:prstGeom>
            <a:noFill/>
            <a:ln>
              <a:noFill/>
            </a:ln>
          </p:spPr>
        </p:pic>
        <p:sp>
          <p:nvSpPr>
            <p:cNvPr id="200" name="Google Shape;200;p23"/>
            <p:cNvSpPr txBox="1"/>
            <p:nvPr/>
          </p:nvSpPr>
          <p:spPr>
            <a:xfrm>
              <a:off x="2442170" y="3701143"/>
              <a:ext cx="2637830" cy="505958"/>
            </a:xfrm>
            <a:prstGeom prst="rect">
              <a:avLst/>
            </a:prstGeom>
            <a:solidFill>
              <a:schemeClr val="lt1"/>
            </a:solid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chemeClr val="dk1"/>
                </a:buClr>
                <a:buSzPts val="2400"/>
                <a:buFont typeface="Noto Sans Symbols"/>
                <a:buNone/>
              </a:pPr>
              <a:r>
                <a:rPr b="1" i="0" lang="en-US" sz="2400" u="none" cap="none" strike="noStrike">
                  <a:solidFill>
                    <a:schemeClr val="dk1"/>
                  </a:solidFill>
                  <a:latin typeface="Tahoma"/>
                  <a:ea typeface="Tahoma"/>
                  <a:cs typeface="Tahoma"/>
                  <a:sym typeface="Tahoma"/>
                </a:rPr>
                <a:t>הודעות שגיאה</a:t>
              </a:r>
              <a:endParaRPr b="1" i="0" sz="2400" u="none" cap="none" strike="noStrike">
                <a:solidFill>
                  <a:schemeClr val="dk1"/>
                </a:solidFill>
                <a:latin typeface="Tahoma"/>
                <a:ea typeface="Tahoma"/>
                <a:cs typeface="Tahoma"/>
                <a:sym typeface="Tahoma"/>
              </a:endParaRPr>
            </a:p>
          </p:txBody>
        </p:sp>
        <p:sp>
          <p:nvSpPr>
            <p:cNvPr id="201" name="Google Shape;201;p23"/>
            <p:cNvSpPr txBox="1"/>
            <p:nvPr/>
          </p:nvSpPr>
          <p:spPr>
            <a:xfrm>
              <a:off x="7068458" y="3685608"/>
              <a:ext cx="2282344" cy="505958"/>
            </a:xfrm>
            <a:prstGeom prst="rect">
              <a:avLst/>
            </a:prstGeom>
            <a:solidFill>
              <a:schemeClr val="lt1"/>
            </a:solid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chemeClr val="dk1"/>
                </a:buClr>
                <a:buSzPts val="2400"/>
                <a:buFont typeface="Noto Sans Symbols"/>
                <a:buNone/>
              </a:pPr>
              <a:r>
                <a:rPr b="1" i="0" lang="en-US" sz="2400" u="none" cap="none" strike="noStrike">
                  <a:solidFill>
                    <a:schemeClr val="dk1"/>
                  </a:solidFill>
                  <a:latin typeface="Tahoma"/>
                  <a:ea typeface="Tahoma"/>
                  <a:cs typeface="Tahoma"/>
                  <a:sym typeface="Tahoma"/>
                </a:rPr>
                <a:t>הודעות מידע</a:t>
              </a:r>
              <a:endParaRPr b="1" i="0" sz="2400" u="none" cap="none" strike="noStrike">
                <a:solidFill>
                  <a:schemeClr val="dk1"/>
                </a:solidFill>
                <a:latin typeface="Tahoma"/>
                <a:ea typeface="Tahoma"/>
                <a:cs typeface="Tahoma"/>
                <a:sym typeface="Tahoma"/>
              </a:endParaRPr>
            </a:p>
          </p:txBody>
        </p:sp>
      </p:grpSp>
      <p:sp>
        <p:nvSpPr>
          <p:cNvPr id="202" name="Google Shape;202;p23"/>
          <p:cNvSpPr/>
          <p:nvPr/>
        </p:nvSpPr>
        <p:spPr>
          <a:xfrm>
            <a:off x="1993899" y="4688114"/>
            <a:ext cx="3473451" cy="379186"/>
          </a:xfrm>
          <a:prstGeom prst="rect">
            <a:avLst/>
          </a:prstGeom>
          <a:solidFill>
            <a:srgbClr val="FF0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3" name="Google Shape;203;p23"/>
          <p:cNvSpPr/>
          <p:nvPr/>
        </p:nvSpPr>
        <p:spPr>
          <a:xfrm>
            <a:off x="6400799" y="4688114"/>
            <a:ext cx="3733801" cy="379186"/>
          </a:xfrm>
          <a:prstGeom prst="rect">
            <a:avLst/>
          </a:prstGeom>
          <a:solidFill>
            <a:srgbClr val="FF0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4" name="Google Shape;204;p23"/>
          <p:cNvSpPr/>
          <p:nvPr/>
        </p:nvSpPr>
        <p:spPr>
          <a:xfrm>
            <a:off x="1993899" y="5462236"/>
            <a:ext cx="3473451" cy="379186"/>
          </a:xfrm>
          <a:prstGeom prst="rect">
            <a:avLst/>
          </a:prstGeom>
          <a:solidFill>
            <a:srgbClr val="FF0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0" st="0"/>
                                            </p:txEl>
                                          </p:spTgt>
                                        </p:tgtEl>
                                        <p:attrNameLst>
                                          <p:attrName>style.visibility</p:attrName>
                                        </p:attrNameLst>
                                      </p:cBhvr>
                                      <p:to>
                                        <p:strVal val="visible"/>
                                      </p:to>
                                    </p:set>
                                    <p:animEffect filter="fade" transition="in">
                                      <p:cBhvr>
                                        <p:cTn dur="500"/>
                                        <p:tgtEl>
                                          <p:spTgt spid="1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5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5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5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4"/>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ICMP Echo</a:t>
            </a:r>
            <a:endParaRPr/>
          </a:p>
        </p:txBody>
      </p:sp>
      <p:sp>
        <p:nvSpPr>
          <p:cNvPr id="211" name="Google Shape;211;p24"/>
          <p:cNvSpPr txBox="1"/>
          <p:nvPr>
            <p:ph idx="1" type="body"/>
          </p:nvPr>
        </p:nvSpPr>
        <p:spPr>
          <a:xfrm>
            <a:off x="156481" y="1155700"/>
            <a:ext cx="11811000"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600"/>
              <a:buFont typeface="Noto Sans Symbols"/>
              <a:buChar char="▪"/>
            </a:pPr>
            <a:r>
              <a:rPr b="0" i="0" lang="en-US" sz="3600" u="none" cap="none" strike="noStrike">
                <a:solidFill>
                  <a:schemeClr val="dk1"/>
                </a:solidFill>
                <a:latin typeface="Tahoma"/>
                <a:ea typeface="Tahoma"/>
                <a:cs typeface="Tahoma"/>
                <a:sym typeface="Tahoma"/>
              </a:rPr>
              <a:t>צמד ההודעות המפורסם ביותר של ICMP נקרא</a:t>
            </a:r>
            <a:br>
              <a:rPr b="0" i="0" lang="en-US" sz="3600" u="none" cap="none" strike="noStrike">
                <a:solidFill>
                  <a:schemeClr val="dk1"/>
                </a:solidFill>
                <a:latin typeface="Tahoma"/>
                <a:ea typeface="Tahoma"/>
                <a:cs typeface="Tahoma"/>
                <a:sym typeface="Tahoma"/>
              </a:rPr>
            </a:br>
            <a:r>
              <a:rPr b="1" i="0" lang="en-US" sz="3600" u="none" cap="none" strike="noStrike">
                <a:solidFill>
                  <a:srgbClr val="0099D5"/>
                </a:solidFill>
                <a:latin typeface="Tahoma"/>
                <a:ea typeface="Tahoma"/>
                <a:cs typeface="Tahoma"/>
                <a:sym typeface="Tahoma"/>
              </a:rPr>
              <a:t>Echo request  </a:t>
            </a:r>
            <a:r>
              <a:rPr b="0" i="0" lang="en-US" sz="3600" u="none" cap="none" strike="noStrike">
                <a:solidFill>
                  <a:schemeClr val="dk1"/>
                </a:solidFill>
                <a:latin typeface="Tahoma"/>
                <a:ea typeface="Tahoma"/>
                <a:cs typeface="Tahoma"/>
                <a:sym typeface="Tahoma"/>
              </a:rPr>
              <a:t>ו-</a:t>
            </a:r>
            <a:r>
              <a:rPr b="1" i="0" lang="en-US" sz="3600" u="none" cap="none" strike="noStrike">
                <a:solidFill>
                  <a:srgbClr val="0099D5"/>
                </a:solidFill>
                <a:latin typeface="Tahoma"/>
                <a:ea typeface="Tahoma"/>
                <a:cs typeface="Tahoma"/>
                <a:sym typeface="Tahoma"/>
              </a:rPr>
              <a:t>Echo reply</a:t>
            </a:r>
            <a:r>
              <a:rPr b="0" i="0" lang="en-US" sz="3600" u="none" cap="none" strike="noStrike">
                <a:solidFill>
                  <a:schemeClr val="dk1"/>
                </a:solidFill>
                <a:latin typeface="Tahoma"/>
                <a:ea typeface="Tahoma"/>
                <a:cs typeface="Tahoma"/>
                <a:sym typeface="Tahoma"/>
              </a:rPr>
              <a:t>.</a:t>
            </a:r>
            <a:endParaRPr/>
          </a:p>
          <a:p>
            <a:pPr indent="-292100" lvl="0" marL="292100" marR="0" rtl="1" algn="r">
              <a:lnSpc>
                <a:spcPct val="100000"/>
              </a:lnSpc>
              <a:spcBef>
                <a:spcPts val="1000"/>
              </a:spcBef>
              <a:spcAft>
                <a:spcPts val="0"/>
              </a:spcAft>
              <a:buClr>
                <a:schemeClr val="dk1"/>
              </a:buClr>
              <a:buSzPts val="3600"/>
              <a:buFont typeface="Noto Sans Symbols"/>
              <a:buChar char="▪"/>
            </a:pPr>
            <a:r>
              <a:rPr b="0" i="0" lang="en-US" sz="3600" u="none" cap="none" strike="noStrike">
                <a:solidFill>
                  <a:schemeClr val="dk1"/>
                </a:solidFill>
                <a:latin typeface="Tahoma"/>
                <a:ea typeface="Tahoma"/>
                <a:cs typeface="Tahoma"/>
                <a:sym typeface="Tahoma"/>
              </a:rPr>
              <a:t>או, כפי שרוב העולם מכיר אותן, </a:t>
            </a:r>
            <a:r>
              <a:rPr b="1" i="0" lang="en-US" sz="3600" u="none" cap="none" strike="noStrike">
                <a:solidFill>
                  <a:srgbClr val="0099D5"/>
                </a:solidFill>
                <a:latin typeface="Tahoma"/>
                <a:ea typeface="Tahoma"/>
                <a:cs typeface="Tahoma"/>
                <a:sym typeface="Tahoma"/>
              </a:rPr>
              <a:t>Ping.</a:t>
            </a:r>
            <a:endParaRPr/>
          </a:p>
          <a:p>
            <a:pPr indent="-292100" lvl="0" marL="292100" marR="0" rtl="1" algn="r">
              <a:lnSpc>
                <a:spcPct val="100000"/>
              </a:lnSpc>
              <a:spcBef>
                <a:spcPts val="1000"/>
              </a:spcBef>
              <a:spcAft>
                <a:spcPts val="0"/>
              </a:spcAft>
              <a:buClr>
                <a:schemeClr val="dk1"/>
              </a:buClr>
              <a:buSzPts val="3600"/>
              <a:buFont typeface="Noto Sans Symbols"/>
              <a:buChar char="▪"/>
            </a:pPr>
            <a:r>
              <a:rPr b="0" i="0" lang="en-US" sz="3600" u="none" cap="none" strike="noStrike">
                <a:solidFill>
                  <a:schemeClr val="dk1"/>
                </a:solidFill>
                <a:latin typeface="Tahoma"/>
                <a:ea typeface="Tahoma"/>
                <a:cs typeface="Tahoma"/>
                <a:sym typeface="Tahoma"/>
              </a:rPr>
              <a:t>ההודעות כוללות גם מספר מזהים ושדה Data אופציונלי.</a:t>
            </a:r>
            <a:endParaRPr/>
          </a:p>
          <a:p>
            <a:pPr indent="-63500" lvl="0" marL="292100" marR="0" rtl="1" algn="r">
              <a:lnSpc>
                <a:spcPct val="100000"/>
              </a:lnSpc>
              <a:spcBef>
                <a:spcPts val="1000"/>
              </a:spcBef>
              <a:spcAft>
                <a:spcPts val="0"/>
              </a:spcAft>
              <a:buClr>
                <a:schemeClr val="dk1"/>
              </a:buClr>
              <a:buSzPts val="3600"/>
              <a:buFont typeface="Noto Sans Symbols"/>
              <a:buNone/>
            </a:pPr>
            <a:r>
              <a:t/>
            </a:r>
            <a:endParaRPr b="0" i="0" sz="3600" u="none" cap="none" strike="noStrike">
              <a:solidFill>
                <a:schemeClr val="dk1"/>
              </a:solidFill>
              <a:latin typeface="Tahoma"/>
              <a:ea typeface="Tahoma"/>
              <a:cs typeface="Tahoma"/>
              <a:sym typeface="Tahoma"/>
            </a:endParaRPr>
          </a:p>
          <a:p>
            <a:pPr indent="-63500" lvl="0" marL="292100" marR="0" rtl="1" algn="r">
              <a:lnSpc>
                <a:spcPct val="100000"/>
              </a:lnSpc>
              <a:spcBef>
                <a:spcPts val="1000"/>
              </a:spcBef>
              <a:spcAft>
                <a:spcPts val="0"/>
              </a:spcAft>
              <a:buClr>
                <a:schemeClr val="dk1"/>
              </a:buClr>
              <a:buSzPts val="3600"/>
              <a:buFont typeface="Noto Sans Symbols"/>
              <a:buNone/>
            </a:pPr>
            <a:r>
              <a:t/>
            </a:r>
            <a:endParaRPr b="0" i="0" sz="3600" u="none" cap="none" strike="noStrike">
              <a:solidFill>
                <a:schemeClr val="dk1"/>
              </a:solidFill>
              <a:latin typeface="Tahoma"/>
              <a:ea typeface="Tahoma"/>
              <a:cs typeface="Tahoma"/>
              <a:sym typeface="Tahoma"/>
            </a:endParaRPr>
          </a:p>
        </p:txBody>
      </p:sp>
      <p:pic>
        <p:nvPicPr>
          <p:cNvPr id="212" name="Google Shape;212;p24"/>
          <p:cNvPicPr preferRelativeResize="0"/>
          <p:nvPr/>
        </p:nvPicPr>
        <p:blipFill rotWithShape="1">
          <a:blip r:embed="rId3">
            <a:alphaModFix/>
          </a:blip>
          <a:srcRect b="0" l="0" r="0" t="0"/>
          <a:stretch/>
        </p:blipFill>
        <p:spPr>
          <a:xfrm flipH="1">
            <a:off x="508299" y="3607715"/>
            <a:ext cx="1390899" cy="1679825"/>
          </a:xfrm>
          <a:prstGeom prst="rect">
            <a:avLst/>
          </a:prstGeom>
          <a:noFill/>
          <a:ln>
            <a:noFill/>
          </a:ln>
        </p:spPr>
      </p:pic>
      <p:pic>
        <p:nvPicPr>
          <p:cNvPr descr="http://downloadicons.net/sites/default/files/multiple-server-icon-44052.png" id="213" name="Google Shape;213;p24"/>
          <p:cNvPicPr preferRelativeResize="0"/>
          <p:nvPr/>
        </p:nvPicPr>
        <p:blipFill rotWithShape="1">
          <a:blip r:embed="rId4">
            <a:alphaModFix/>
          </a:blip>
          <a:srcRect b="0" l="0" r="0" t="0"/>
          <a:stretch/>
        </p:blipFill>
        <p:spPr>
          <a:xfrm>
            <a:off x="10297461" y="3819157"/>
            <a:ext cx="1357510" cy="1357510"/>
          </a:xfrm>
          <a:prstGeom prst="rect">
            <a:avLst/>
          </a:prstGeom>
          <a:noFill/>
          <a:ln>
            <a:noFill/>
          </a:ln>
        </p:spPr>
      </p:pic>
      <p:cxnSp>
        <p:nvCxnSpPr>
          <p:cNvPr id="214" name="Google Shape;214;p24"/>
          <p:cNvCxnSpPr/>
          <p:nvPr/>
        </p:nvCxnSpPr>
        <p:spPr>
          <a:xfrm>
            <a:off x="1810263" y="4212225"/>
            <a:ext cx="8487198" cy="522286"/>
          </a:xfrm>
          <a:prstGeom prst="straightConnector1">
            <a:avLst/>
          </a:prstGeom>
          <a:noFill/>
          <a:ln cap="flat" cmpd="sng" w="57150">
            <a:solidFill>
              <a:srgbClr val="2F5496"/>
            </a:solidFill>
            <a:prstDash val="solid"/>
            <a:miter lim="800000"/>
            <a:headEnd len="sm" w="sm" type="none"/>
            <a:tailEnd len="med" w="med" type="triangle"/>
          </a:ln>
        </p:spPr>
      </p:cxnSp>
      <p:sp>
        <p:nvSpPr>
          <p:cNvPr id="215" name="Google Shape;215;p24"/>
          <p:cNvSpPr/>
          <p:nvPr/>
        </p:nvSpPr>
        <p:spPr>
          <a:xfrm rot="265351">
            <a:off x="4451785" y="4094881"/>
            <a:ext cx="2637241" cy="760455"/>
          </a:xfrm>
          <a:prstGeom prst="rect">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lt1"/>
                </a:solidFill>
                <a:latin typeface="Calibri"/>
                <a:ea typeface="Calibri"/>
                <a:cs typeface="Calibri"/>
                <a:sym typeface="Calibri"/>
              </a:rPr>
              <a:t>ECHO Request</a:t>
            </a:r>
            <a:br>
              <a:rPr b="1" i="0" lang="en-US" sz="2400" u="none" cap="none" strike="noStrike">
                <a:solidFill>
                  <a:schemeClr val="lt1"/>
                </a:solidFill>
                <a:latin typeface="Calibri"/>
                <a:ea typeface="Calibri"/>
                <a:cs typeface="Calibri"/>
                <a:sym typeface="Calibri"/>
              </a:rPr>
            </a:br>
            <a:r>
              <a:rPr b="1" i="0" lang="en-US" sz="2400" u="none" cap="none" strike="noStrike">
                <a:solidFill>
                  <a:schemeClr val="lt1"/>
                </a:solidFill>
                <a:latin typeface="Calibri"/>
                <a:ea typeface="Calibri"/>
                <a:cs typeface="Calibri"/>
                <a:sym typeface="Calibri"/>
              </a:rPr>
              <a:t>seq = 24309</a:t>
            </a:r>
            <a:endParaRPr/>
          </a:p>
        </p:txBody>
      </p:sp>
      <p:cxnSp>
        <p:nvCxnSpPr>
          <p:cNvPr id="216" name="Google Shape;216;p24"/>
          <p:cNvCxnSpPr/>
          <p:nvPr/>
        </p:nvCxnSpPr>
        <p:spPr>
          <a:xfrm flipH="1">
            <a:off x="1469813" y="5495273"/>
            <a:ext cx="9343088" cy="686624"/>
          </a:xfrm>
          <a:prstGeom prst="straightConnector1">
            <a:avLst/>
          </a:prstGeom>
          <a:noFill/>
          <a:ln cap="flat" cmpd="sng" w="57150">
            <a:solidFill>
              <a:srgbClr val="548135"/>
            </a:solidFill>
            <a:prstDash val="solid"/>
            <a:miter lim="800000"/>
            <a:headEnd len="sm" w="sm" type="none"/>
            <a:tailEnd len="med" w="med" type="triangle"/>
          </a:ln>
        </p:spPr>
      </p:cxnSp>
      <p:sp>
        <p:nvSpPr>
          <p:cNvPr id="217" name="Google Shape;217;p24"/>
          <p:cNvSpPr/>
          <p:nvPr/>
        </p:nvSpPr>
        <p:spPr>
          <a:xfrm rot="-233194">
            <a:off x="4653527" y="5455681"/>
            <a:ext cx="2437741" cy="765806"/>
          </a:xfrm>
          <a:prstGeom prst="rect">
            <a:avLst/>
          </a:prstGeom>
          <a:gradFill>
            <a:gsLst>
              <a:gs pos="0">
                <a:srgbClr val="7FB75F"/>
              </a:gs>
              <a:gs pos="50000">
                <a:srgbClr val="6EB141"/>
              </a:gs>
              <a:gs pos="100000">
                <a:srgbClr val="5FA134"/>
              </a:gs>
            </a:gsLst>
            <a:lin ang="5400000" scaled="0"/>
          </a:gradFill>
          <a:ln>
            <a:noFill/>
          </a:ln>
          <a:effectLst>
            <a:outerShdw blurRad="57150" rotWithShape="0" algn="ctr" dir="5400000" dist="19050">
              <a:srgbClr val="000000">
                <a:alpha val="62745"/>
              </a:srgbClr>
            </a:outerShdw>
          </a:effectLst>
        </p:spPr>
        <p:txBody>
          <a:bodyPr anchorCtr="0" anchor="ctr" bIns="0" lIns="91425" spcFirstLastPara="1" rIns="91425" wrap="square" tIns="0">
            <a:noAutofit/>
          </a:bodyPr>
          <a:lstStyle/>
          <a:p>
            <a:pPr indent="0" lvl="0" marL="0" marR="0" rtl="0" algn="ctr">
              <a:spcBef>
                <a:spcPts val="0"/>
              </a:spcBef>
              <a:spcAft>
                <a:spcPts val="0"/>
              </a:spcAft>
              <a:buNone/>
            </a:pPr>
            <a:r>
              <a:rPr b="1" i="0" lang="en-US" sz="2400" u="none" cap="none" strike="noStrike">
                <a:solidFill>
                  <a:schemeClr val="lt1"/>
                </a:solidFill>
                <a:latin typeface="Calibri"/>
                <a:ea typeface="Calibri"/>
                <a:cs typeface="Calibri"/>
                <a:sym typeface="Calibri"/>
              </a:rPr>
              <a:t>ECHO Reply</a:t>
            </a:r>
            <a:br>
              <a:rPr b="1" i="0" lang="en-US" sz="2400" u="none" cap="none" strike="noStrike">
                <a:solidFill>
                  <a:schemeClr val="lt1"/>
                </a:solidFill>
                <a:latin typeface="Calibri"/>
                <a:ea typeface="Calibri"/>
                <a:cs typeface="Calibri"/>
                <a:sym typeface="Calibri"/>
              </a:rPr>
            </a:br>
            <a:r>
              <a:rPr b="1" i="0" lang="en-US" sz="2400" u="none" cap="none" strike="noStrike">
                <a:solidFill>
                  <a:schemeClr val="lt1"/>
                </a:solidFill>
                <a:latin typeface="Calibri"/>
                <a:ea typeface="Calibri"/>
                <a:cs typeface="Calibri"/>
                <a:sym typeface="Calibri"/>
              </a:rPr>
              <a:t>seq = 24309</a:t>
            </a:r>
            <a:endParaRPr/>
          </a:p>
        </p:txBody>
      </p:sp>
      <p:cxnSp>
        <p:nvCxnSpPr>
          <p:cNvPr id="218" name="Google Shape;218;p24"/>
          <p:cNvCxnSpPr/>
          <p:nvPr/>
        </p:nvCxnSpPr>
        <p:spPr>
          <a:xfrm>
            <a:off x="11007271" y="5060113"/>
            <a:ext cx="0" cy="1797887"/>
          </a:xfrm>
          <a:prstGeom prst="straightConnector1">
            <a:avLst/>
          </a:prstGeom>
          <a:noFill/>
          <a:ln cap="rnd" cmpd="sng" w="28575">
            <a:solidFill>
              <a:srgbClr val="7F7F7F"/>
            </a:solidFill>
            <a:prstDash val="dash"/>
            <a:round/>
            <a:headEnd len="sm" w="sm" type="none"/>
            <a:tailEnd len="sm" w="sm" type="none"/>
          </a:ln>
        </p:spPr>
      </p:cxnSp>
      <p:cxnSp>
        <p:nvCxnSpPr>
          <p:cNvPr id="219" name="Google Shape;219;p24"/>
          <p:cNvCxnSpPr/>
          <p:nvPr/>
        </p:nvCxnSpPr>
        <p:spPr>
          <a:xfrm>
            <a:off x="1275443" y="5111752"/>
            <a:ext cx="0" cy="1609723"/>
          </a:xfrm>
          <a:prstGeom prst="straightConnector1">
            <a:avLst/>
          </a:prstGeom>
          <a:noFill/>
          <a:ln cap="rnd" cmpd="sng" w="28575">
            <a:solidFill>
              <a:srgbClr val="7F7F7F"/>
            </a:solidFill>
            <a:prstDash val="dash"/>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5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xEl>
                                              <p:pRg end="0" st="0"/>
                                            </p:txEl>
                                          </p:spTgt>
                                        </p:tgtEl>
                                        <p:attrNameLst>
                                          <p:attrName>style.visibility</p:attrName>
                                        </p:attrNameLst>
                                      </p:cBhvr>
                                      <p:to>
                                        <p:strVal val="visible"/>
                                      </p:to>
                                    </p:set>
                                    <p:animEffect filter="fade" transition="in">
                                      <p:cBhvr>
                                        <p:cTn dur="500"/>
                                        <p:tgtEl>
                                          <p:spTgt spid="2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xEl>
                                              <p:pRg end="1" st="1"/>
                                            </p:txEl>
                                          </p:spTgt>
                                        </p:tgtEl>
                                        <p:attrNameLst>
                                          <p:attrName>style.visibility</p:attrName>
                                        </p:attrNameLst>
                                      </p:cBhvr>
                                      <p:to>
                                        <p:strVal val="visible"/>
                                      </p:to>
                                    </p:set>
                                    <p:animEffect filter="fade" transition="in">
                                      <p:cBhvr>
                                        <p:cTn dur="500"/>
                                        <p:tgtEl>
                                          <p:spTgt spid="2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xEl>
                                              <p:pRg end="2" st="2"/>
                                            </p:txEl>
                                          </p:spTgt>
                                        </p:tgtEl>
                                        <p:attrNameLst>
                                          <p:attrName>style.visibility</p:attrName>
                                        </p:attrNameLst>
                                      </p:cBhvr>
                                      <p:to>
                                        <p:strVal val="visible"/>
                                      </p:to>
                                    </p:set>
                                    <p:animEffect filter="fade" transition="in">
                                      <p:cBhvr>
                                        <p:cTn dur="500"/>
                                        <p:tgtEl>
                                          <p:spTgt spid="2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xEl>
                                              <p:pRg end="3" st="3"/>
                                            </p:txEl>
                                          </p:spTgt>
                                        </p:tgtEl>
                                        <p:attrNameLst>
                                          <p:attrName>style.visibility</p:attrName>
                                        </p:attrNameLst>
                                      </p:cBhvr>
                                      <p:to>
                                        <p:strVal val="visible"/>
                                      </p:to>
                                    </p:set>
                                    <p:animEffect filter="fade" transition="in">
                                      <p:cBhvr>
                                        <p:cTn dur="500"/>
                                        <p:tgtEl>
                                          <p:spTgt spid="21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xEl>
                                              <p:pRg end="4" st="4"/>
                                            </p:txEl>
                                          </p:spTgt>
                                        </p:tgtEl>
                                        <p:attrNameLst>
                                          <p:attrName>style.visibility</p:attrName>
                                        </p:attrNameLst>
                                      </p:cBhvr>
                                      <p:to>
                                        <p:strVal val="visible"/>
                                      </p:to>
                                    </p:set>
                                    <p:animEffect filter="fade" transition="in">
                                      <p:cBhvr>
                                        <p:cTn dur="500"/>
                                        <p:tgtEl>
                                          <p:spTgt spid="21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5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5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5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500"/>
                                        <p:tgtEl>
                                          <p:spTgt spid="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ICMP Echo</a:t>
            </a:r>
            <a:endParaRPr/>
          </a:p>
        </p:txBody>
      </p:sp>
      <p:sp>
        <p:nvSpPr>
          <p:cNvPr id="226" name="Google Shape;226;p25"/>
          <p:cNvSpPr txBox="1"/>
          <p:nvPr>
            <p:ph idx="1" type="body"/>
          </p:nvPr>
        </p:nvSpPr>
        <p:spPr>
          <a:xfrm>
            <a:off x="156481" y="1155700"/>
            <a:ext cx="11811000"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600"/>
              <a:buFont typeface="Noto Sans Symbols"/>
              <a:buChar char="▪"/>
            </a:pPr>
            <a:r>
              <a:rPr b="1" i="0" lang="en-US" sz="3600" u="none" cap="none" strike="noStrike">
                <a:solidFill>
                  <a:schemeClr val="dk1"/>
                </a:solidFill>
                <a:latin typeface="Tahoma"/>
                <a:ea typeface="Tahoma"/>
                <a:cs typeface="Tahoma"/>
                <a:sym typeface="Tahoma"/>
              </a:rPr>
              <a:t>מהו התפקיד של ping ברשת?</a:t>
            </a:r>
            <a:endParaRPr/>
          </a:p>
          <a:p>
            <a:pPr indent="-279400" lvl="1" marL="800100" marR="0" rtl="1" algn="r">
              <a:lnSpc>
                <a:spcPct val="100000"/>
              </a:lnSpc>
              <a:spcBef>
                <a:spcPts val="500"/>
              </a:spcBef>
              <a:spcAft>
                <a:spcPts val="0"/>
              </a:spcAft>
              <a:buClr>
                <a:schemeClr val="dk1"/>
              </a:buClr>
              <a:buSzPts val="3600"/>
              <a:buFont typeface="Noto Sans Symbols"/>
              <a:buChar char="▪"/>
            </a:pPr>
            <a:r>
              <a:rPr b="0" i="0" lang="en-US" sz="3600" u="none" cap="none" strike="noStrike">
                <a:solidFill>
                  <a:schemeClr val="dk1"/>
                </a:solidFill>
                <a:latin typeface="Tahoma"/>
                <a:ea typeface="Tahoma"/>
                <a:cs typeface="Tahoma"/>
                <a:sym typeface="Tahoma"/>
              </a:rPr>
              <a:t>לבדוק נגישות למחשב ברשת.</a:t>
            </a:r>
            <a:endParaRPr/>
          </a:p>
          <a:p>
            <a:pPr indent="-279400" lvl="1" marL="800100" marR="0" rtl="1" algn="r">
              <a:lnSpc>
                <a:spcPct val="100000"/>
              </a:lnSpc>
              <a:spcBef>
                <a:spcPts val="500"/>
              </a:spcBef>
              <a:spcAft>
                <a:spcPts val="0"/>
              </a:spcAft>
              <a:buClr>
                <a:schemeClr val="dk1"/>
              </a:buClr>
              <a:buSzPts val="3600"/>
              <a:buFont typeface="Noto Sans Symbols"/>
              <a:buChar char="▪"/>
            </a:pPr>
            <a:r>
              <a:rPr b="0" i="0" lang="en-US" sz="3600" u="none" cap="none" strike="noStrike">
                <a:solidFill>
                  <a:schemeClr val="dk1"/>
                </a:solidFill>
                <a:latin typeface="Tahoma"/>
                <a:ea typeface="Tahoma"/>
                <a:cs typeface="Tahoma"/>
                <a:sym typeface="Tahoma"/>
              </a:rPr>
              <a:t>לבדוק אם שרת נכבה או נפל.</a:t>
            </a:r>
            <a:endParaRPr/>
          </a:p>
          <a:p>
            <a:pPr indent="-279400" lvl="1" marL="800100" marR="0" rtl="1" algn="r">
              <a:lnSpc>
                <a:spcPct val="100000"/>
              </a:lnSpc>
              <a:spcBef>
                <a:spcPts val="500"/>
              </a:spcBef>
              <a:spcAft>
                <a:spcPts val="0"/>
              </a:spcAft>
              <a:buClr>
                <a:schemeClr val="dk1"/>
              </a:buClr>
              <a:buSzPts val="3600"/>
              <a:buFont typeface="Noto Sans Symbols"/>
              <a:buChar char="▪"/>
            </a:pPr>
            <a:r>
              <a:rPr b="0" i="0" lang="en-US" sz="3600" u="none" cap="none" strike="noStrike">
                <a:solidFill>
                  <a:schemeClr val="dk1"/>
                </a:solidFill>
                <a:latin typeface="Tahoma"/>
                <a:ea typeface="Tahoma"/>
                <a:cs typeface="Tahoma"/>
                <a:sym typeface="Tahoma"/>
              </a:rPr>
              <a:t>לבדוק מהירות ביני לבין מחשב אחר ברשת.</a:t>
            </a:r>
            <a:endParaRPr/>
          </a:p>
          <a:p>
            <a:pPr indent="-38100" lvl="0" marL="292100" marR="0" rtl="1" algn="r">
              <a:lnSpc>
                <a:spcPct val="100000"/>
              </a:lnSpc>
              <a:spcBef>
                <a:spcPts val="1000"/>
              </a:spcBef>
              <a:spcAft>
                <a:spcPts val="0"/>
              </a:spcAft>
              <a:buClr>
                <a:schemeClr val="dk1"/>
              </a:buClr>
              <a:buSzPts val="4000"/>
              <a:buFont typeface="Noto Sans Symbols"/>
              <a:buNone/>
            </a:pPr>
            <a:r>
              <a:t/>
            </a:r>
            <a:endParaRPr b="0" i="0" sz="4000" u="none" cap="none" strike="noStrike">
              <a:solidFill>
                <a:schemeClr val="dk1"/>
              </a:solidFill>
              <a:latin typeface="Tahoma"/>
              <a:ea typeface="Tahoma"/>
              <a:cs typeface="Tahoma"/>
              <a:sym typeface="Tahoma"/>
            </a:endParaRPr>
          </a:p>
          <a:p>
            <a:pPr indent="-25400" lvl="1" marL="800100" marR="0" rtl="1" algn="r">
              <a:lnSpc>
                <a:spcPct val="100000"/>
              </a:lnSpc>
              <a:spcBef>
                <a:spcPts val="500"/>
              </a:spcBef>
              <a:spcAft>
                <a:spcPts val="0"/>
              </a:spcAft>
              <a:buClr>
                <a:schemeClr val="dk1"/>
              </a:buClr>
              <a:buSzPts val="4000"/>
              <a:buFont typeface="Noto Sans Symbols"/>
              <a:buNone/>
            </a:pPr>
            <a:r>
              <a:t/>
            </a:r>
            <a:endParaRPr b="0" i="0" sz="4000" u="none" cap="none" strike="noStrike">
              <a:solidFill>
                <a:schemeClr val="dk1"/>
              </a:solidFill>
              <a:latin typeface="Tahoma"/>
              <a:ea typeface="Tahoma"/>
              <a:cs typeface="Tahoma"/>
              <a:sym typeface="Tahoma"/>
            </a:endParaRPr>
          </a:p>
          <a:p>
            <a:pPr indent="-63500" lvl="0" marL="292100" marR="0" rtl="1" algn="r">
              <a:lnSpc>
                <a:spcPct val="100000"/>
              </a:lnSpc>
              <a:spcBef>
                <a:spcPts val="1000"/>
              </a:spcBef>
              <a:spcAft>
                <a:spcPts val="0"/>
              </a:spcAft>
              <a:buClr>
                <a:schemeClr val="dk1"/>
              </a:buClr>
              <a:buSzPts val="3600"/>
              <a:buFont typeface="Noto Sans Symbols"/>
              <a:buNone/>
            </a:pPr>
            <a:r>
              <a:t/>
            </a:r>
            <a:endParaRPr b="0" i="0" sz="3600" u="none" cap="none" strike="noStrike">
              <a:solidFill>
                <a:schemeClr val="dk1"/>
              </a:solidFill>
              <a:latin typeface="Tahoma"/>
              <a:ea typeface="Tahoma"/>
              <a:cs typeface="Tahoma"/>
              <a:sym typeface="Tahoma"/>
            </a:endParaRPr>
          </a:p>
          <a:p>
            <a:pPr indent="-63500" lvl="0" marL="292100" marR="0" rtl="1" algn="r">
              <a:lnSpc>
                <a:spcPct val="100000"/>
              </a:lnSpc>
              <a:spcBef>
                <a:spcPts val="1000"/>
              </a:spcBef>
              <a:spcAft>
                <a:spcPts val="0"/>
              </a:spcAft>
              <a:buClr>
                <a:schemeClr val="dk1"/>
              </a:buClr>
              <a:buSzPts val="3600"/>
              <a:buFont typeface="Noto Sans Symbols"/>
              <a:buNone/>
            </a:pPr>
            <a:r>
              <a:t/>
            </a:r>
            <a:endParaRPr b="0" i="0" sz="3600" u="none" cap="none" strike="noStrike">
              <a:solidFill>
                <a:schemeClr val="dk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5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0" st="0"/>
                                            </p:txEl>
                                          </p:spTgt>
                                        </p:tgtEl>
                                        <p:attrNameLst>
                                          <p:attrName>style.visibility</p:attrName>
                                        </p:attrNameLst>
                                      </p:cBhvr>
                                      <p:to>
                                        <p:strVal val="visible"/>
                                      </p:to>
                                    </p:set>
                                    <p:animEffect filter="fade" transition="in">
                                      <p:cBhvr>
                                        <p:cTn dur="500"/>
                                        <p:tgtEl>
                                          <p:spTgt spid="2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1" st="1"/>
                                            </p:txEl>
                                          </p:spTgt>
                                        </p:tgtEl>
                                        <p:attrNameLst>
                                          <p:attrName>style.visibility</p:attrName>
                                        </p:attrNameLst>
                                      </p:cBhvr>
                                      <p:to>
                                        <p:strVal val="visible"/>
                                      </p:to>
                                    </p:set>
                                    <p:animEffect filter="fade" transition="in">
                                      <p:cBhvr>
                                        <p:cTn dur="500"/>
                                        <p:tgtEl>
                                          <p:spTgt spid="2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2" st="2"/>
                                            </p:txEl>
                                          </p:spTgt>
                                        </p:tgtEl>
                                        <p:attrNameLst>
                                          <p:attrName>style.visibility</p:attrName>
                                        </p:attrNameLst>
                                      </p:cBhvr>
                                      <p:to>
                                        <p:strVal val="visible"/>
                                      </p:to>
                                    </p:set>
                                    <p:animEffect filter="fade" transition="in">
                                      <p:cBhvr>
                                        <p:cTn dur="500"/>
                                        <p:tgtEl>
                                          <p:spTgt spid="2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3" st="3"/>
                                            </p:txEl>
                                          </p:spTgt>
                                        </p:tgtEl>
                                        <p:attrNameLst>
                                          <p:attrName>style.visibility</p:attrName>
                                        </p:attrNameLst>
                                      </p:cBhvr>
                                      <p:to>
                                        <p:strVal val="visible"/>
                                      </p:to>
                                    </p:set>
                                    <p:animEffect filter="fade" transition="in">
                                      <p:cBhvr>
                                        <p:cTn dur="500"/>
                                        <p:tgtEl>
                                          <p:spTgt spid="22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4" st="4"/>
                                            </p:txEl>
                                          </p:spTgt>
                                        </p:tgtEl>
                                        <p:attrNameLst>
                                          <p:attrName>style.visibility</p:attrName>
                                        </p:attrNameLst>
                                      </p:cBhvr>
                                      <p:to>
                                        <p:strVal val="visible"/>
                                      </p:to>
                                    </p:set>
                                    <p:animEffect filter="fade" transition="in">
                                      <p:cBhvr>
                                        <p:cTn dur="500"/>
                                        <p:tgtEl>
                                          <p:spTgt spid="22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5" st="5"/>
                                            </p:txEl>
                                          </p:spTgt>
                                        </p:tgtEl>
                                        <p:attrNameLst>
                                          <p:attrName>style.visibility</p:attrName>
                                        </p:attrNameLst>
                                      </p:cBhvr>
                                      <p:to>
                                        <p:strVal val="visible"/>
                                      </p:to>
                                    </p:set>
                                    <p:animEffect filter="fade" transition="in">
                                      <p:cBhvr>
                                        <p:cTn dur="500"/>
                                        <p:tgtEl>
                                          <p:spTgt spid="22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6" st="6"/>
                                            </p:txEl>
                                          </p:spTgt>
                                        </p:tgtEl>
                                        <p:attrNameLst>
                                          <p:attrName>style.visibility</p:attrName>
                                        </p:attrNameLst>
                                      </p:cBhvr>
                                      <p:to>
                                        <p:strVal val="visible"/>
                                      </p:to>
                                    </p:set>
                                    <p:animEffect filter="fade" transition="in">
                                      <p:cBhvr>
                                        <p:cTn dur="500"/>
                                        <p:tgtEl>
                                          <p:spTgt spid="22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7" st="7"/>
                                            </p:txEl>
                                          </p:spTgt>
                                        </p:tgtEl>
                                        <p:attrNameLst>
                                          <p:attrName>style.visibility</p:attrName>
                                        </p:attrNameLst>
                                      </p:cBhvr>
                                      <p:to>
                                        <p:strVal val="visible"/>
                                      </p:to>
                                    </p:set>
                                    <p:animEffect filter="fade" transition="in">
                                      <p:cBhvr>
                                        <p:cTn dur="500"/>
                                        <p:tgtEl>
                                          <p:spTgt spid="22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6"/>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ICMP Error Messages</a:t>
            </a:r>
            <a:endParaRPr/>
          </a:p>
        </p:txBody>
      </p:sp>
      <p:sp>
        <p:nvSpPr>
          <p:cNvPr id="233" name="Google Shape;233;p26"/>
          <p:cNvSpPr txBox="1"/>
          <p:nvPr>
            <p:ph idx="1" type="body"/>
          </p:nvPr>
        </p:nvSpPr>
        <p:spPr>
          <a:xfrm>
            <a:off x="156481" y="1155700"/>
            <a:ext cx="11811000"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600"/>
              <a:buFont typeface="Noto Sans Symbols"/>
              <a:buChar char="▪"/>
            </a:pPr>
            <a:r>
              <a:rPr b="0" i="0" lang="en-US" sz="3600" u="none" cap="none" strike="noStrike">
                <a:solidFill>
                  <a:schemeClr val="dk1"/>
                </a:solidFill>
                <a:latin typeface="Tahoma"/>
                <a:ea typeface="Tahoma"/>
                <a:cs typeface="Tahoma"/>
                <a:sym typeface="Tahoma"/>
              </a:rPr>
              <a:t>הודעות שגיאה של ICMP נשלחות </a:t>
            </a:r>
            <a:r>
              <a:rPr b="0" i="0" lang="en-US" sz="3600" u="sng" cap="none" strike="noStrike">
                <a:solidFill>
                  <a:schemeClr val="dk1"/>
                </a:solidFill>
                <a:latin typeface="Tahoma"/>
                <a:ea typeface="Tahoma"/>
                <a:cs typeface="Tahoma"/>
                <a:sym typeface="Tahoma"/>
              </a:rPr>
              <a:t>בתגובה</a:t>
            </a:r>
            <a:r>
              <a:rPr b="0" i="0" lang="en-US" sz="3600" u="none" cap="none" strike="noStrike">
                <a:solidFill>
                  <a:schemeClr val="dk1"/>
                </a:solidFill>
                <a:latin typeface="Tahoma"/>
                <a:ea typeface="Tahoma"/>
                <a:cs typeface="Tahoma"/>
                <a:sym typeface="Tahoma"/>
              </a:rPr>
              <a:t> לחבילה שהתקבלה.</a:t>
            </a:r>
            <a:endParaRPr/>
          </a:p>
          <a:p>
            <a:pPr indent="-292100" lvl="0" marL="292100" marR="0" rtl="1" algn="r">
              <a:lnSpc>
                <a:spcPct val="100000"/>
              </a:lnSpc>
              <a:spcBef>
                <a:spcPts val="1000"/>
              </a:spcBef>
              <a:spcAft>
                <a:spcPts val="0"/>
              </a:spcAft>
              <a:buClr>
                <a:schemeClr val="dk1"/>
              </a:buClr>
              <a:buSzPts val="3600"/>
              <a:buFont typeface="Noto Sans Symbols"/>
              <a:buChar char="▪"/>
            </a:pPr>
            <a:r>
              <a:rPr b="0" i="0" lang="en-US" sz="3600" u="none" cap="none" strike="noStrike">
                <a:solidFill>
                  <a:schemeClr val="dk1"/>
                </a:solidFill>
                <a:latin typeface="Tahoma"/>
                <a:ea typeface="Tahoma"/>
                <a:cs typeface="Tahoma"/>
                <a:sym typeface="Tahoma"/>
              </a:rPr>
              <a:t>הודעת השגיאה תכלול את סוג השגיאה (Type + Code) ובשדה המידע תצורף ההודעה המקורית שהתקבלה.</a:t>
            </a:r>
            <a:endParaRPr/>
          </a:p>
          <a:p>
            <a:pPr indent="-292100" lvl="0" marL="292100" marR="0" rtl="1" algn="r">
              <a:lnSpc>
                <a:spcPct val="100000"/>
              </a:lnSpc>
              <a:spcBef>
                <a:spcPts val="1000"/>
              </a:spcBef>
              <a:spcAft>
                <a:spcPts val="0"/>
              </a:spcAft>
              <a:buClr>
                <a:schemeClr val="dk1"/>
              </a:buClr>
              <a:buSzPts val="3600"/>
              <a:buFont typeface="Noto Sans Symbols"/>
              <a:buChar char="▪"/>
            </a:pPr>
            <a:r>
              <a:rPr b="0" i="0" lang="en-US" sz="3600" u="none" cap="none" strike="noStrike">
                <a:solidFill>
                  <a:schemeClr val="dk1"/>
                </a:solidFill>
                <a:latin typeface="Tahoma"/>
                <a:ea typeface="Tahoma"/>
                <a:cs typeface="Tahoma"/>
                <a:sym typeface="Tahoma"/>
              </a:rPr>
              <a:t>הודעת השגיאה תישלח חזרה ל-IP השולח.</a:t>
            </a:r>
            <a:endParaRPr/>
          </a:p>
          <a:p>
            <a:pPr indent="-63500" lvl="0" marL="292100" marR="0" rtl="1" algn="r">
              <a:lnSpc>
                <a:spcPct val="100000"/>
              </a:lnSpc>
              <a:spcBef>
                <a:spcPts val="1000"/>
              </a:spcBef>
              <a:spcAft>
                <a:spcPts val="0"/>
              </a:spcAft>
              <a:buClr>
                <a:schemeClr val="dk1"/>
              </a:buClr>
              <a:buSzPts val="3600"/>
              <a:buFont typeface="Noto Sans Symbols"/>
              <a:buNone/>
            </a:pPr>
            <a:r>
              <a:t/>
            </a:r>
            <a:endParaRPr b="0" i="0" sz="3600" u="none" cap="none" strike="noStrike">
              <a:solidFill>
                <a:schemeClr val="dk1"/>
              </a:solidFill>
              <a:latin typeface="Tahoma"/>
              <a:ea typeface="Tahoma"/>
              <a:cs typeface="Tahoma"/>
              <a:sym typeface="Tahoma"/>
            </a:endParaRPr>
          </a:p>
          <a:p>
            <a:pPr indent="-63500" lvl="0" marL="292100" marR="0" rtl="1" algn="r">
              <a:lnSpc>
                <a:spcPct val="100000"/>
              </a:lnSpc>
              <a:spcBef>
                <a:spcPts val="1000"/>
              </a:spcBef>
              <a:spcAft>
                <a:spcPts val="0"/>
              </a:spcAft>
              <a:buClr>
                <a:schemeClr val="dk1"/>
              </a:buClr>
              <a:buSzPts val="3600"/>
              <a:buFont typeface="Noto Sans Symbols"/>
              <a:buNone/>
            </a:pPr>
            <a:r>
              <a:t/>
            </a:r>
            <a:endParaRPr b="0" i="0" sz="3600" u="none" cap="none" strike="noStrike">
              <a:solidFill>
                <a:schemeClr val="dk1"/>
              </a:solidFill>
              <a:latin typeface="Tahoma"/>
              <a:ea typeface="Tahoma"/>
              <a:cs typeface="Tahoma"/>
              <a:sym typeface="Tahoma"/>
            </a:endParaRPr>
          </a:p>
        </p:txBody>
      </p:sp>
      <p:pic>
        <p:nvPicPr>
          <p:cNvPr descr="Image result for icmp message format" id="234" name="Google Shape;234;p26"/>
          <p:cNvPicPr preferRelativeResize="0"/>
          <p:nvPr/>
        </p:nvPicPr>
        <p:blipFill rotWithShape="1">
          <a:blip r:embed="rId3">
            <a:alphaModFix/>
          </a:blip>
          <a:srcRect b="4406" l="1034" r="977" t="20449"/>
          <a:stretch/>
        </p:blipFill>
        <p:spPr>
          <a:xfrm>
            <a:off x="2044700" y="4371977"/>
            <a:ext cx="8039100" cy="2219324"/>
          </a:xfrm>
          <a:prstGeom prst="rect">
            <a:avLst/>
          </a:prstGeom>
          <a:noFill/>
          <a:ln>
            <a:noFill/>
          </a:ln>
        </p:spPr>
      </p:pic>
      <p:sp>
        <p:nvSpPr>
          <p:cNvPr id="235" name="Google Shape;235;p26"/>
          <p:cNvSpPr txBox="1"/>
          <p:nvPr/>
        </p:nvSpPr>
        <p:spPr>
          <a:xfrm>
            <a:off x="2103120" y="5346700"/>
            <a:ext cx="7922260" cy="1244601"/>
          </a:xfrm>
          <a:prstGeom prst="rect">
            <a:avLst/>
          </a:prstGeom>
          <a:solidFill>
            <a:srgbClr val="FFF2CC"/>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1" algn="ctr">
              <a:lnSpc>
                <a:spcPct val="100000"/>
              </a:lnSpc>
              <a:spcBef>
                <a:spcPts val="0"/>
              </a:spcBef>
              <a:spcAft>
                <a:spcPts val="0"/>
              </a:spcAft>
              <a:buClr>
                <a:schemeClr val="dk1"/>
              </a:buClr>
              <a:buSzPts val="300"/>
              <a:buFont typeface="Noto Sans Symbols"/>
              <a:buNone/>
            </a:pPr>
            <a:r>
              <a:t/>
            </a:r>
            <a:endParaRPr b="0" i="0" sz="300" u="none" cap="none" strike="noStrike">
              <a:solidFill>
                <a:schemeClr val="dk1"/>
              </a:solidFill>
              <a:latin typeface="Tahoma"/>
              <a:ea typeface="Tahoma"/>
              <a:cs typeface="Tahoma"/>
              <a:sym typeface="Tahoma"/>
            </a:endParaRPr>
          </a:p>
          <a:p>
            <a:pPr indent="0" lvl="0" marL="0" marR="0" rtl="1" algn="ctr">
              <a:lnSpc>
                <a:spcPct val="100000"/>
              </a:lnSpc>
              <a:spcBef>
                <a:spcPts val="1000"/>
              </a:spcBef>
              <a:spcAft>
                <a:spcPts val="0"/>
              </a:spcAft>
              <a:buClr>
                <a:schemeClr val="dk1"/>
              </a:buClr>
              <a:buSzPts val="2400"/>
              <a:buFont typeface="Noto Sans Symbols"/>
              <a:buNone/>
            </a:pPr>
            <a:r>
              <a:rPr b="1" i="0" lang="en-US" sz="2400" u="none" cap="none" strike="noStrike">
                <a:solidFill>
                  <a:schemeClr val="dk1"/>
                </a:solidFill>
                <a:latin typeface="Tahoma"/>
                <a:ea typeface="Tahoma"/>
                <a:cs typeface="Tahoma"/>
                <a:sym typeface="Tahoma"/>
              </a:rPr>
              <a:t>החבילה המקורית שנשלחה</a:t>
            </a:r>
            <a:br>
              <a:rPr b="0" i="0" lang="en-US" sz="2400" u="none" cap="none" strike="noStrike">
                <a:solidFill>
                  <a:schemeClr val="dk1"/>
                </a:solidFill>
                <a:latin typeface="Tahoma"/>
                <a:ea typeface="Tahoma"/>
                <a:cs typeface="Tahoma"/>
                <a:sym typeface="Tahoma"/>
              </a:rPr>
            </a:br>
            <a:r>
              <a:rPr b="0" i="0" lang="en-US" sz="2000" u="none" cap="none" strike="noStrike">
                <a:solidFill>
                  <a:schemeClr val="dk1"/>
                </a:solidFill>
                <a:latin typeface="Tahoma"/>
                <a:ea typeface="Tahoma"/>
                <a:cs typeface="Tahoma"/>
                <a:sym typeface="Tahoma"/>
              </a:rPr>
              <a:t>(הדר IP + 8 בתים ראשונים של DATA)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5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0" st="0"/>
                                            </p:txEl>
                                          </p:spTgt>
                                        </p:tgtEl>
                                        <p:attrNameLst>
                                          <p:attrName>style.visibility</p:attrName>
                                        </p:attrNameLst>
                                      </p:cBhvr>
                                      <p:to>
                                        <p:strVal val="visible"/>
                                      </p:to>
                                    </p:set>
                                    <p:animEffect filter="fade" transition="in">
                                      <p:cBhvr>
                                        <p:cTn dur="500"/>
                                        <p:tgtEl>
                                          <p:spTgt spid="2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1" st="1"/>
                                            </p:txEl>
                                          </p:spTgt>
                                        </p:tgtEl>
                                        <p:attrNameLst>
                                          <p:attrName>style.visibility</p:attrName>
                                        </p:attrNameLst>
                                      </p:cBhvr>
                                      <p:to>
                                        <p:strVal val="visible"/>
                                      </p:to>
                                    </p:set>
                                    <p:animEffect filter="fade" transition="in">
                                      <p:cBhvr>
                                        <p:cTn dur="500"/>
                                        <p:tgtEl>
                                          <p:spTgt spid="2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2" st="2"/>
                                            </p:txEl>
                                          </p:spTgt>
                                        </p:tgtEl>
                                        <p:attrNameLst>
                                          <p:attrName>style.visibility</p:attrName>
                                        </p:attrNameLst>
                                      </p:cBhvr>
                                      <p:to>
                                        <p:strVal val="visible"/>
                                      </p:to>
                                    </p:set>
                                    <p:animEffect filter="fade" transition="in">
                                      <p:cBhvr>
                                        <p:cTn dur="500"/>
                                        <p:tgtEl>
                                          <p:spTgt spid="23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3" st="3"/>
                                            </p:txEl>
                                          </p:spTgt>
                                        </p:tgtEl>
                                        <p:attrNameLst>
                                          <p:attrName>style.visibility</p:attrName>
                                        </p:attrNameLst>
                                      </p:cBhvr>
                                      <p:to>
                                        <p:strVal val="visible"/>
                                      </p:to>
                                    </p:set>
                                    <p:animEffect filter="fade" transition="in">
                                      <p:cBhvr>
                                        <p:cTn dur="500"/>
                                        <p:tgtEl>
                                          <p:spTgt spid="23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4" st="4"/>
                                            </p:txEl>
                                          </p:spTgt>
                                        </p:tgtEl>
                                        <p:attrNameLst>
                                          <p:attrName>style.visibility</p:attrName>
                                        </p:attrNameLst>
                                      </p:cBhvr>
                                      <p:to>
                                        <p:strVal val="visible"/>
                                      </p:to>
                                    </p:set>
                                    <p:animEffect filter="fade" transition="in">
                                      <p:cBhvr>
                                        <p:cTn dur="500"/>
                                        <p:tgtEl>
                                          <p:spTgt spid="23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5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5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7"/>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ICMP Error Messages</a:t>
            </a:r>
            <a:endParaRPr/>
          </a:p>
        </p:txBody>
      </p:sp>
      <p:sp>
        <p:nvSpPr>
          <p:cNvPr id="242" name="Google Shape;242;p27"/>
          <p:cNvSpPr txBox="1"/>
          <p:nvPr>
            <p:ph idx="1" type="body"/>
          </p:nvPr>
        </p:nvSpPr>
        <p:spPr>
          <a:xfrm>
            <a:off x="156481" y="1155700"/>
            <a:ext cx="11811000"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600"/>
              <a:buFont typeface="Noto Sans Symbols"/>
              <a:buChar char="▪"/>
            </a:pPr>
            <a:r>
              <a:rPr b="0" i="0" lang="en-US" sz="3600" u="none" cap="none" strike="noStrike">
                <a:solidFill>
                  <a:schemeClr val="dk1"/>
                </a:solidFill>
                <a:latin typeface="Tahoma"/>
                <a:ea typeface="Tahoma"/>
                <a:cs typeface="Tahoma"/>
                <a:sym typeface="Tahoma"/>
              </a:rPr>
              <a:t>היום נכיר 2 סוגי הודעות שגיאה:</a:t>
            </a:r>
            <a:endParaRPr/>
          </a:p>
          <a:p>
            <a:pPr indent="-63500" lvl="0" marL="292100" marR="0" rtl="1" algn="r">
              <a:lnSpc>
                <a:spcPct val="100000"/>
              </a:lnSpc>
              <a:spcBef>
                <a:spcPts val="1000"/>
              </a:spcBef>
              <a:spcAft>
                <a:spcPts val="0"/>
              </a:spcAft>
              <a:buClr>
                <a:schemeClr val="dk1"/>
              </a:buClr>
              <a:buSzPts val="3600"/>
              <a:buFont typeface="Noto Sans Symbols"/>
              <a:buNone/>
            </a:pPr>
            <a:r>
              <a:t/>
            </a:r>
            <a:endParaRPr b="0" i="0" sz="3600" u="none" cap="none" strike="noStrike">
              <a:solidFill>
                <a:schemeClr val="dk1"/>
              </a:solidFill>
              <a:latin typeface="Tahoma"/>
              <a:ea typeface="Tahoma"/>
              <a:cs typeface="Tahoma"/>
              <a:sym typeface="Tahoma"/>
            </a:endParaRPr>
          </a:p>
          <a:p>
            <a:pPr indent="-63500" lvl="0" marL="292100" marR="0" rtl="1" algn="r">
              <a:lnSpc>
                <a:spcPct val="100000"/>
              </a:lnSpc>
              <a:spcBef>
                <a:spcPts val="1000"/>
              </a:spcBef>
              <a:spcAft>
                <a:spcPts val="0"/>
              </a:spcAft>
              <a:buClr>
                <a:schemeClr val="dk1"/>
              </a:buClr>
              <a:buSzPts val="3600"/>
              <a:buFont typeface="Noto Sans Symbols"/>
              <a:buNone/>
            </a:pPr>
            <a:r>
              <a:t/>
            </a:r>
            <a:endParaRPr b="0" i="0" sz="3600" u="none" cap="none" strike="noStrike">
              <a:solidFill>
                <a:schemeClr val="dk1"/>
              </a:solidFill>
              <a:latin typeface="Tahoma"/>
              <a:ea typeface="Tahoma"/>
              <a:cs typeface="Tahoma"/>
              <a:sym typeface="Tahoma"/>
            </a:endParaRPr>
          </a:p>
          <a:p>
            <a:pPr indent="-63500" lvl="0" marL="292100" marR="0" rtl="1" algn="r">
              <a:lnSpc>
                <a:spcPct val="100000"/>
              </a:lnSpc>
              <a:spcBef>
                <a:spcPts val="1000"/>
              </a:spcBef>
              <a:spcAft>
                <a:spcPts val="0"/>
              </a:spcAft>
              <a:buClr>
                <a:schemeClr val="dk1"/>
              </a:buClr>
              <a:buSzPts val="3600"/>
              <a:buFont typeface="Noto Sans Symbols"/>
              <a:buNone/>
            </a:pPr>
            <a:r>
              <a:t/>
            </a:r>
            <a:endParaRPr b="0" i="0" sz="3600" u="none" cap="none" strike="noStrike">
              <a:solidFill>
                <a:schemeClr val="dk1"/>
              </a:solidFill>
              <a:latin typeface="Tahoma"/>
              <a:ea typeface="Tahoma"/>
              <a:cs typeface="Tahoma"/>
              <a:sym typeface="Tahoma"/>
            </a:endParaRPr>
          </a:p>
          <a:p>
            <a:pPr indent="-63500" lvl="0" marL="292100" marR="0" rtl="1" algn="r">
              <a:lnSpc>
                <a:spcPct val="100000"/>
              </a:lnSpc>
              <a:spcBef>
                <a:spcPts val="1000"/>
              </a:spcBef>
              <a:spcAft>
                <a:spcPts val="0"/>
              </a:spcAft>
              <a:buClr>
                <a:schemeClr val="dk1"/>
              </a:buClr>
              <a:buSzPts val="3600"/>
              <a:buFont typeface="Noto Sans Symbols"/>
              <a:buNone/>
            </a:pPr>
            <a:r>
              <a:t/>
            </a:r>
            <a:endParaRPr b="0" i="0" sz="3600" u="none" cap="none" strike="noStrike">
              <a:solidFill>
                <a:schemeClr val="dk1"/>
              </a:solidFill>
              <a:latin typeface="Tahoma"/>
              <a:ea typeface="Tahoma"/>
              <a:cs typeface="Tahoma"/>
              <a:sym typeface="Tahoma"/>
            </a:endParaRPr>
          </a:p>
          <a:p>
            <a:pPr indent="0" lvl="0" marL="0" marR="0" rtl="1" algn="r">
              <a:lnSpc>
                <a:spcPct val="100000"/>
              </a:lnSpc>
              <a:spcBef>
                <a:spcPts val="1000"/>
              </a:spcBef>
              <a:spcAft>
                <a:spcPts val="0"/>
              </a:spcAft>
              <a:buClr>
                <a:schemeClr val="dk1"/>
              </a:buClr>
              <a:buSzPts val="6600"/>
              <a:buFont typeface="Noto Sans Symbols"/>
              <a:buNone/>
            </a:pPr>
            <a:r>
              <a:t/>
            </a:r>
            <a:endParaRPr b="0" i="0" sz="6600" u="none" cap="none" strike="noStrike">
              <a:solidFill>
                <a:schemeClr val="dk1"/>
              </a:solidFill>
              <a:latin typeface="Tahoma"/>
              <a:ea typeface="Tahoma"/>
              <a:cs typeface="Tahoma"/>
              <a:sym typeface="Tahoma"/>
            </a:endParaRPr>
          </a:p>
          <a:p>
            <a:pPr indent="-292100" lvl="0" marL="292100" marR="0" rtl="1" algn="r">
              <a:lnSpc>
                <a:spcPct val="100000"/>
              </a:lnSpc>
              <a:spcBef>
                <a:spcPts val="1000"/>
              </a:spcBef>
              <a:spcAft>
                <a:spcPts val="0"/>
              </a:spcAft>
              <a:buClr>
                <a:schemeClr val="dk1"/>
              </a:buClr>
              <a:buSzPts val="2800"/>
              <a:buFont typeface="Noto Sans Symbols"/>
              <a:buChar char="▪"/>
            </a:pPr>
            <a:r>
              <a:rPr b="0" i="0" lang="en-US" sz="2800" u="none" cap="none" strike="noStrike">
                <a:solidFill>
                  <a:schemeClr val="dk1"/>
                </a:solidFill>
                <a:latin typeface="Tahoma"/>
                <a:ea typeface="Tahoma"/>
                <a:cs typeface="Tahoma"/>
                <a:sym typeface="Tahoma"/>
              </a:rPr>
              <a:t>לרוב מי שישלחו את ההודעות הללו הם ראוטרים שנמצאים בדרך בין שני מחשבים.</a:t>
            </a:r>
            <a:endParaRPr b="0" i="0" sz="2800" u="none" cap="none" strike="noStrike">
              <a:solidFill>
                <a:schemeClr val="dk1"/>
              </a:solidFill>
              <a:latin typeface="Tahoma"/>
              <a:ea typeface="Tahoma"/>
              <a:cs typeface="Tahoma"/>
              <a:sym typeface="Tahoma"/>
            </a:endParaRPr>
          </a:p>
        </p:txBody>
      </p:sp>
      <p:grpSp>
        <p:nvGrpSpPr>
          <p:cNvPr id="243" name="Google Shape;243;p27"/>
          <p:cNvGrpSpPr/>
          <p:nvPr/>
        </p:nvGrpSpPr>
        <p:grpSpPr>
          <a:xfrm>
            <a:off x="990600" y="2375140"/>
            <a:ext cx="3876205" cy="797710"/>
            <a:chOff x="1993900" y="2375141"/>
            <a:chExt cx="3876205" cy="797710"/>
          </a:xfrm>
        </p:grpSpPr>
        <p:sp>
          <p:nvSpPr>
            <p:cNvPr id="244" name="Google Shape;244;p27"/>
            <p:cNvSpPr/>
            <p:nvPr/>
          </p:nvSpPr>
          <p:spPr>
            <a:xfrm>
              <a:off x="1993900" y="2375141"/>
              <a:ext cx="3876205" cy="797710"/>
            </a:xfrm>
            <a:prstGeom prst="rect">
              <a:avLst/>
            </a:prstGeom>
            <a:solidFill>
              <a:srgbClr val="FF0000"/>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200" u="none" cap="none" strike="noStrike">
                  <a:solidFill>
                    <a:schemeClr val="lt1"/>
                  </a:solidFill>
                  <a:latin typeface="Calibri"/>
                  <a:ea typeface="Calibri"/>
                  <a:cs typeface="Calibri"/>
                  <a:sym typeface="Calibri"/>
                </a:rPr>
                <a:t> Time Exceeded</a:t>
              </a:r>
              <a:endParaRPr/>
            </a:p>
          </p:txBody>
        </p:sp>
        <p:grpSp>
          <p:nvGrpSpPr>
            <p:cNvPr id="245" name="Google Shape;245;p27"/>
            <p:cNvGrpSpPr/>
            <p:nvPr/>
          </p:nvGrpSpPr>
          <p:grpSpPr>
            <a:xfrm>
              <a:off x="2079625" y="2489271"/>
              <a:ext cx="569240" cy="569449"/>
              <a:chOff x="1171473" y="3938587"/>
              <a:chExt cx="504928" cy="498370"/>
            </a:xfrm>
          </p:grpSpPr>
          <p:sp>
            <p:nvSpPr>
              <p:cNvPr id="246" name="Google Shape;246;p27"/>
              <p:cNvSpPr/>
              <p:nvPr/>
            </p:nvSpPr>
            <p:spPr>
              <a:xfrm>
                <a:off x="1257300" y="3938587"/>
                <a:ext cx="317500" cy="44291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Screen Clipping" id="247" name="Google Shape;247;p27"/>
              <p:cNvPicPr preferRelativeResize="0"/>
              <p:nvPr/>
            </p:nvPicPr>
            <p:blipFill rotWithShape="1">
              <a:blip r:embed="rId3">
                <a:alphaModFix/>
              </a:blip>
              <a:srcRect b="0" l="0" r="0" t="0"/>
              <a:stretch/>
            </p:blipFill>
            <p:spPr>
              <a:xfrm>
                <a:off x="1171473" y="3938587"/>
                <a:ext cx="504928" cy="498370"/>
              </a:xfrm>
              <a:prstGeom prst="rect">
                <a:avLst/>
              </a:prstGeom>
              <a:noFill/>
              <a:ln>
                <a:noFill/>
              </a:ln>
            </p:spPr>
          </p:pic>
        </p:grpSp>
      </p:grpSp>
      <p:grpSp>
        <p:nvGrpSpPr>
          <p:cNvPr id="248" name="Google Shape;248;p27"/>
          <p:cNvGrpSpPr/>
          <p:nvPr/>
        </p:nvGrpSpPr>
        <p:grpSpPr>
          <a:xfrm>
            <a:off x="6442293" y="2375140"/>
            <a:ext cx="5168900" cy="797710"/>
            <a:chOff x="5765800" y="4548308"/>
            <a:chExt cx="5168900" cy="797710"/>
          </a:xfrm>
        </p:grpSpPr>
        <p:sp>
          <p:nvSpPr>
            <p:cNvPr id="249" name="Google Shape;249;p27"/>
            <p:cNvSpPr/>
            <p:nvPr/>
          </p:nvSpPr>
          <p:spPr>
            <a:xfrm>
              <a:off x="5765800" y="4548308"/>
              <a:ext cx="5168900" cy="797710"/>
            </a:xfrm>
            <a:prstGeom prst="rect">
              <a:avLst/>
            </a:prstGeom>
            <a:solidFill>
              <a:srgbClr val="FF0000"/>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200" u="none" cap="none" strike="noStrike">
                  <a:solidFill>
                    <a:schemeClr val="lt1"/>
                  </a:solidFill>
                  <a:latin typeface="Calibri"/>
                  <a:ea typeface="Calibri"/>
                  <a:cs typeface="Calibri"/>
                  <a:sym typeface="Calibri"/>
                </a:rPr>
                <a:t>    Destination Unreachable</a:t>
              </a:r>
              <a:endParaRPr/>
            </a:p>
          </p:txBody>
        </p:sp>
        <p:grpSp>
          <p:nvGrpSpPr>
            <p:cNvPr id="250" name="Google Shape;250;p27"/>
            <p:cNvGrpSpPr/>
            <p:nvPr/>
          </p:nvGrpSpPr>
          <p:grpSpPr>
            <a:xfrm>
              <a:off x="5851526" y="4662438"/>
              <a:ext cx="569240" cy="569449"/>
              <a:chOff x="1171474" y="3938587"/>
              <a:chExt cx="504928" cy="498370"/>
            </a:xfrm>
          </p:grpSpPr>
          <p:sp>
            <p:nvSpPr>
              <p:cNvPr id="251" name="Google Shape;251;p27"/>
              <p:cNvSpPr/>
              <p:nvPr/>
            </p:nvSpPr>
            <p:spPr>
              <a:xfrm>
                <a:off x="1257300" y="3938587"/>
                <a:ext cx="317500" cy="44291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Screen Clipping" id="252" name="Google Shape;252;p27"/>
              <p:cNvPicPr preferRelativeResize="0"/>
              <p:nvPr/>
            </p:nvPicPr>
            <p:blipFill rotWithShape="1">
              <a:blip r:embed="rId3">
                <a:alphaModFix/>
              </a:blip>
              <a:srcRect b="0" l="0" r="0" t="0"/>
              <a:stretch/>
            </p:blipFill>
            <p:spPr>
              <a:xfrm>
                <a:off x="1171474" y="3938587"/>
                <a:ext cx="504928" cy="498370"/>
              </a:xfrm>
              <a:prstGeom prst="rect">
                <a:avLst/>
              </a:prstGeom>
              <a:noFill/>
              <a:ln>
                <a:noFill/>
              </a:ln>
            </p:spPr>
          </p:pic>
        </p:grpSp>
      </p:grpSp>
      <p:sp>
        <p:nvSpPr>
          <p:cNvPr id="253" name="Google Shape;253;p27"/>
          <p:cNvSpPr txBox="1"/>
          <p:nvPr/>
        </p:nvSpPr>
        <p:spPr>
          <a:xfrm>
            <a:off x="6442293" y="3538514"/>
            <a:ext cx="5168900" cy="1249386"/>
          </a:xfrm>
          <a:prstGeom prst="rect">
            <a:avLst/>
          </a:prstGeom>
          <a:noFill/>
          <a:ln>
            <a:noFill/>
          </a:ln>
        </p:spPr>
        <p:txBody>
          <a:bodyPr anchorCtr="0" anchor="t" bIns="45700" lIns="91425" spcFirstLastPara="1" rIns="91425" wrap="square" tIns="45700">
            <a:noAutofit/>
          </a:bodyPr>
          <a:lstStyle/>
          <a:p>
            <a:pPr indent="0" lvl="0" marL="0" marR="0" rtl="1" algn="ctr">
              <a:lnSpc>
                <a:spcPct val="100000"/>
              </a:lnSpc>
              <a:spcBef>
                <a:spcPts val="0"/>
              </a:spcBef>
              <a:spcAft>
                <a:spcPts val="0"/>
              </a:spcAft>
              <a:buClr>
                <a:schemeClr val="dk1"/>
              </a:buClr>
              <a:buSzPts val="2800"/>
              <a:buFont typeface="Noto Sans Symbols"/>
              <a:buNone/>
            </a:pPr>
            <a:r>
              <a:rPr b="0" i="0" lang="en-US" sz="2800" u="none" cap="none" strike="noStrike">
                <a:solidFill>
                  <a:schemeClr val="dk1"/>
                </a:solidFill>
                <a:latin typeface="Tahoma"/>
                <a:ea typeface="Tahoma"/>
                <a:cs typeface="Tahoma"/>
                <a:sym typeface="Tahoma"/>
              </a:rPr>
              <a:t>המחשב אליו מיועדת החבילה לא קיים ברשת או לא זמין כעת.</a:t>
            </a:r>
            <a:endParaRPr/>
          </a:p>
        </p:txBody>
      </p:sp>
      <p:sp>
        <p:nvSpPr>
          <p:cNvPr id="254" name="Google Shape;254;p27"/>
          <p:cNvSpPr txBox="1"/>
          <p:nvPr/>
        </p:nvSpPr>
        <p:spPr>
          <a:xfrm>
            <a:off x="990600" y="3538514"/>
            <a:ext cx="3971363" cy="1681186"/>
          </a:xfrm>
          <a:prstGeom prst="rect">
            <a:avLst/>
          </a:prstGeom>
          <a:noFill/>
          <a:ln>
            <a:noFill/>
          </a:ln>
        </p:spPr>
        <p:txBody>
          <a:bodyPr anchorCtr="0" anchor="t" bIns="45700" lIns="91425" spcFirstLastPara="1" rIns="91425" wrap="square" tIns="45700">
            <a:noAutofit/>
          </a:bodyPr>
          <a:lstStyle/>
          <a:p>
            <a:pPr indent="0" lvl="0" marL="0" marR="0" rtl="1" algn="ctr">
              <a:lnSpc>
                <a:spcPct val="100000"/>
              </a:lnSpc>
              <a:spcBef>
                <a:spcPts val="0"/>
              </a:spcBef>
              <a:spcAft>
                <a:spcPts val="0"/>
              </a:spcAft>
              <a:buClr>
                <a:schemeClr val="dk1"/>
              </a:buClr>
              <a:buSzPts val="2800"/>
              <a:buFont typeface="Noto Sans Symbols"/>
              <a:buNone/>
            </a:pPr>
            <a:r>
              <a:rPr b="0" i="0" lang="en-US" sz="2800" u="none" cap="none" strike="noStrike">
                <a:solidFill>
                  <a:schemeClr val="dk1"/>
                </a:solidFill>
                <a:latin typeface="Tahoma"/>
                <a:ea typeface="Tahoma"/>
                <a:cs typeface="Tahoma"/>
                <a:sym typeface="Tahoma"/>
              </a:rPr>
              <a:t>שדה ה-TTL בחבילה שהגיעה הגיע ל-0,</a:t>
            </a:r>
            <a:br>
              <a:rPr b="0" i="0" lang="en-US" sz="2800" u="none" cap="none" strike="noStrike">
                <a:solidFill>
                  <a:schemeClr val="dk1"/>
                </a:solidFill>
                <a:latin typeface="Tahoma"/>
                <a:ea typeface="Tahoma"/>
                <a:cs typeface="Tahoma"/>
                <a:sym typeface="Tahoma"/>
              </a:rPr>
            </a:br>
            <a:r>
              <a:rPr b="0" i="0" lang="en-US" sz="2800" u="none" cap="none" strike="noStrike">
                <a:solidFill>
                  <a:schemeClr val="dk1"/>
                </a:solidFill>
                <a:latin typeface="Tahoma"/>
                <a:ea typeface="Tahoma"/>
                <a:cs typeface="Tahoma"/>
                <a:sym typeface="Tahoma"/>
              </a:rPr>
              <a:t>והיא נזרקה.</a:t>
            </a:r>
            <a:endParaRPr/>
          </a:p>
        </p:txBody>
      </p:sp>
      <p:cxnSp>
        <p:nvCxnSpPr>
          <p:cNvPr id="255" name="Google Shape;255;p27"/>
          <p:cNvCxnSpPr/>
          <p:nvPr/>
        </p:nvCxnSpPr>
        <p:spPr>
          <a:xfrm>
            <a:off x="5716814" y="2375140"/>
            <a:ext cx="0" cy="2518159"/>
          </a:xfrm>
          <a:prstGeom prst="straightConnector1">
            <a:avLst/>
          </a:prstGeom>
          <a:noFill/>
          <a:ln cap="rnd" cmpd="sng" w="28575">
            <a:solidFill>
              <a:srgbClr val="7F7F7F"/>
            </a:solidFill>
            <a:prstDash val="dash"/>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500"/>
                                        <p:tgtEl>
                                          <p:spTgt spid="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0" st="0"/>
                                            </p:txEl>
                                          </p:spTgt>
                                        </p:tgtEl>
                                        <p:attrNameLst>
                                          <p:attrName>style.visibility</p:attrName>
                                        </p:attrNameLst>
                                      </p:cBhvr>
                                      <p:to>
                                        <p:strVal val="visible"/>
                                      </p:to>
                                    </p:set>
                                    <p:animEffect filter="fade" transition="in">
                                      <p:cBhvr>
                                        <p:cTn dur="500"/>
                                        <p:tgtEl>
                                          <p:spTgt spid="2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1" st="1"/>
                                            </p:txEl>
                                          </p:spTgt>
                                        </p:tgtEl>
                                        <p:attrNameLst>
                                          <p:attrName>style.visibility</p:attrName>
                                        </p:attrNameLst>
                                      </p:cBhvr>
                                      <p:to>
                                        <p:strVal val="visible"/>
                                      </p:to>
                                    </p:set>
                                    <p:animEffect filter="fade" transition="in">
                                      <p:cBhvr>
                                        <p:cTn dur="500"/>
                                        <p:tgtEl>
                                          <p:spTgt spid="2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2" st="2"/>
                                            </p:txEl>
                                          </p:spTgt>
                                        </p:tgtEl>
                                        <p:attrNameLst>
                                          <p:attrName>style.visibility</p:attrName>
                                        </p:attrNameLst>
                                      </p:cBhvr>
                                      <p:to>
                                        <p:strVal val="visible"/>
                                      </p:to>
                                    </p:set>
                                    <p:animEffect filter="fade" transition="in">
                                      <p:cBhvr>
                                        <p:cTn dur="500"/>
                                        <p:tgtEl>
                                          <p:spTgt spid="2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3" st="3"/>
                                            </p:txEl>
                                          </p:spTgt>
                                        </p:tgtEl>
                                        <p:attrNameLst>
                                          <p:attrName>style.visibility</p:attrName>
                                        </p:attrNameLst>
                                      </p:cBhvr>
                                      <p:to>
                                        <p:strVal val="visible"/>
                                      </p:to>
                                    </p:set>
                                    <p:animEffect filter="fade" transition="in">
                                      <p:cBhvr>
                                        <p:cTn dur="500"/>
                                        <p:tgtEl>
                                          <p:spTgt spid="24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4" st="4"/>
                                            </p:txEl>
                                          </p:spTgt>
                                        </p:tgtEl>
                                        <p:attrNameLst>
                                          <p:attrName>style.visibility</p:attrName>
                                        </p:attrNameLst>
                                      </p:cBhvr>
                                      <p:to>
                                        <p:strVal val="visible"/>
                                      </p:to>
                                    </p:set>
                                    <p:animEffect filter="fade" transition="in">
                                      <p:cBhvr>
                                        <p:cTn dur="500"/>
                                        <p:tgtEl>
                                          <p:spTgt spid="24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5" st="5"/>
                                            </p:txEl>
                                          </p:spTgt>
                                        </p:tgtEl>
                                        <p:attrNameLst>
                                          <p:attrName>style.visibility</p:attrName>
                                        </p:attrNameLst>
                                      </p:cBhvr>
                                      <p:to>
                                        <p:strVal val="visible"/>
                                      </p:to>
                                    </p:set>
                                    <p:animEffect filter="fade" transition="in">
                                      <p:cBhvr>
                                        <p:cTn dur="500"/>
                                        <p:tgtEl>
                                          <p:spTgt spid="24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6" st="6"/>
                                            </p:txEl>
                                          </p:spTgt>
                                        </p:tgtEl>
                                        <p:attrNameLst>
                                          <p:attrName>style.visibility</p:attrName>
                                        </p:attrNameLst>
                                      </p:cBhvr>
                                      <p:to>
                                        <p:strVal val="visible"/>
                                      </p:to>
                                    </p:set>
                                    <p:animEffect filter="fade" transition="in">
                                      <p:cBhvr>
                                        <p:cTn dur="500"/>
                                        <p:tgtEl>
                                          <p:spTgt spid="24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5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5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5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5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8"/>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Tracert</a:t>
            </a:r>
            <a:endParaRPr b="1" i="0" sz="4400" u="none" cap="none" strike="noStrike">
              <a:solidFill>
                <a:schemeClr val="dk1"/>
              </a:solidFill>
              <a:latin typeface="Tahoma"/>
              <a:ea typeface="Tahoma"/>
              <a:cs typeface="Tahoma"/>
              <a:sym typeface="Tahoma"/>
            </a:endParaRPr>
          </a:p>
        </p:txBody>
      </p:sp>
      <p:sp>
        <p:nvSpPr>
          <p:cNvPr id="262" name="Google Shape;262;p28"/>
          <p:cNvSpPr txBox="1"/>
          <p:nvPr>
            <p:ph idx="1" type="body"/>
          </p:nvPr>
        </p:nvSpPr>
        <p:spPr>
          <a:xfrm>
            <a:off x="156481" y="1155700"/>
            <a:ext cx="11811000"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600"/>
              <a:buFont typeface="Noto Sans Symbols"/>
              <a:buChar char="▪"/>
            </a:pPr>
            <a:r>
              <a:rPr b="0" i="0" lang="en-US" sz="3600" u="none" cap="none" strike="noStrike">
                <a:solidFill>
                  <a:schemeClr val="dk1"/>
                </a:solidFill>
                <a:latin typeface="Tahoma"/>
                <a:ea typeface="Tahoma"/>
                <a:cs typeface="Tahoma"/>
                <a:sym typeface="Tahoma"/>
              </a:rPr>
              <a:t>זוכרים?</a:t>
            </a:r>
            <a:endParaRPr/>
          </a:p>
          <a:p>
            <a:pPr indent="-292100" lvl="0" marL="292100" marR="0" rtl="1" algn="r">
              <a:lnSpc>
                <a:spcPct val="100000"/>
              </a:lnSpc>
              <a:spcBef>
                <a:spcPts val="1000"/>
              </a:spcBef>
              <a:spcAft>
                <a:spcPts val="0"/>
              </a:spcAft>
              <a:buClr>
                <a:schemeClr val="dk1"/>
              </a:buClr>
              <a:buSzPts val="3600"/>
              <a:buFont typeface="Noto Sans Symbols"/>
              <a:buChar char="▪"/>
            </a:pPr>
            <a:r>
              <a:rPr b="0" i="0" lang="en-US" sz="3600" u="none" cap="none" strike="noStrike">
                <a:solidFill>
                  <a:schemeClr val="dk1"/>
                </a:solidFill>
                <a:latin typeface="Tahoma"/>
                <a:ea typeface="Tahoma"/>
                <a:cs typeface="Tahoma"/>
                <a:sym typeface="Tahoma"/>
              </a:rPr>
              <a:t>איך זה עובד?</a:t>
            </a:r>
            <a:endParaRPr/>
          </a:p>
          <a:p>
            <a:pPr indent="-63500" lvl="0" marL="292100" marR="0" rtl="1" algn="r">
              <a:lnSpc>
                <a:spcPct val="100000"/>
              </a:lnSpc>
              <a:spcBef>
                <a:spcPts val="1000"/>
              </a:spcBef>
              <a:spcAft>
                <a:spcPts val="0"/>
              </a:spcAft>
              <a:buClr>
                <a:schemeClr val="dk1"/>
              </a:buClr>
              <a:buSzPts val="3600"/>
              <a:buFont typeface="Noto Sans Symbols"/>
              <a:buNone/>
            </a:pPr>
            <a:r>
              <a:t/>
            </a:r>
            <a:endParaRPr b="0" i="0" sz="3600" u="none" cap="none" strike="noStrike">
              <a:solidFill>
                <a:schemeClr val="dk1"/>
              </a:solidFill>
              <a:latin typeface="Tahoma"/>
              <a:ea typeface="Tahoma"/>
              <a:cs typeface="Tahoma"/>
              <a:sym typeface="Tahoma"/>
            </a:endParaRPr>
          </a:p>
          <a:p>
            <a:pPr indent="-63500" lvl="0" marL="292100" marR="0" rtl="1" algn="r">
              <a:lnSpc>
                <a:spcPct val="100000"/>
              </a:lnSpc>
              <a:spcBef>
                <a:spcPts val="1000"/>
              </a:spcBef>
              <a:spcAft>
                <a:spcPts val="0"/>
              </a:spcAft>
              <a:buClr>
                <a:schemeClr val="dk1"/>
              </a:buClr>
              <a:buSzPts val="3600"/>
              <a:buFont typeface="Noto Sans Symbols"/>
              <a:buNone/>
            </a:pPr>
            <a:r>
              <a:t/>
            </a:r>
            <a:endParaRPr b="0" i="0" sz="3600" u="none" cap="none" strike="noStrike">
              <a:solidFill>
                <a:schemeClr val="dk1"/>
              </a:solidFill>
              <a:latin typeface="Tahoma"/>
              <a:ea typeface="Tahoma"/>
              <a:cs typeface="Tahoma"/>
              <a:sym typeface="Tahoma"/>
            </a:endParaRPr>
          </a:p>
          <a:p>
            <a:pPr indent="-63500" lvl="0" marL="292100" marR="0" rtl="1" algn="r">
              <a:lnSpc>
                <a:spcPct val="100000"/>
              </a:lnSpc>
              <a:spcBef>
                <a:spcPts val="1000"/>
              </a:spcBef>
              <a:spcAft>
                <a:spcPts val="0"/>
              </a:spcAft>
              <a:buClr>
                <a:schemeClr val="dk1"/>
              </a:buClr>
              <a:buSzPts val="3600"/>
              <a:buFont typeface="Noto Sans Symbols"/>
              <a:buNone/>
            </a:pPr>
            <a:r>
              <a:t/>
            </a:r>
            <a:endParaRPr b="0" i="0" sz="3600" u="none" cap="none" strike="noStrike">
              <a:solidFill>
                <a:schemeClr val="dk1"/>
              </a:solidFill>
              <a:latin typeface="Tahoma"/>
              <a:ea typeface="Tahoma"/>
              <a:cs typeface="Tahoma"/>
              <a:sym typeface="Tahoma"/>
            </a:endParaRPr>
          </a:p>
          <a:p>
            <a:pPr indent="-63500" lvl="0" marL="292100" marR="0" rtl="1" algn="r">
              <a:lnSpc>
                <a:spcPct val="100000"/>
              </a:lnSpc>
              <a:spcBef>
                <a:spcPts val="1000"/>
              </a:spcBef>
              <a:spcAft>
                <a:spcPts val="0"/>
              </a:spcAft>
              <a:buClr>
                <a:schemeClr val="dk1"/>
              </a:buClr>
              <a:buSzPts val="3600"/>
              <a:buFont typeface="Noto Sans Symbols"/>
              <a:buNone/>
            </a:pPr>
            <a:r>
              <a:t/>
            </a:r>
            <a:endParaRPr b="0" i="0" sz="3600" u="none" cap="none" strike="noStrike">
              <a:solidFill>
                <a:schemeClr val="dk1"/>
              </a:solidFill>
              <a:latin typeface="Tahoma"/>
              <a:ea typeface="Tahoma"/>
              <a:cs typeface="Tahoma"/>
              <a:sym typeface="Tahoma"/>
            </a:endParaRPr>
          </a:p>
          <a:p>
            <a:pPr indent="-292100" lvl="0" marL="292100" marR="0" rtl="1" algn="r">
              <a:lnSpc>
                <a:spcPct val="100000"/>
              </a:lnSpc>
              <a:spcBef>
                <a:spcPts val="1000"/>
              </a:spcBef>
              <a:spcAft>
                <a:spcPts val="0"/>
              </a:spcAft>
              <a:buClr>
                <a:schemeClr val="dk1"/>
              </a:buClr>
              <a:buSzPts val="3600"/>
              <a:buFont typeface="Noto Sans Symbols"/>
              <a:buChar char="▪"/>
            </a:pPr>
            <a:r>
              <a:rPr b="1" i="0" lang="en-US" sz="3600" u="none" cap="none" strike="noStrike">
                <a:solidFill>
                  <a:schemeClr val="dk1"/>
                </a:solidFill>
                <a:latin typeface="Tahoma"/>
                <a:ea typeface="Tahoma"/>
                <a:cs typeface="Tahoma"/>
                <a:sym typeface="Tahoma"/>
              </a:rPr>
              <a:t>יש לכם רעיון כיצד לממש tracert בלי להכביד</a:t>
            </a:r>
            <a:br>
              <a:rPr b="1" i="0" lang="en-US" sz="3600" u="none" cap="none" strike="noStrike">
                <a:solidFill>
                  <a:schemeClr val="dk1"/>
                </a:solidFill>
                <a:latin typeface="Tahoma"/>
                <a:ea typeface="Tahoma"/>
                <a:cs typeface="Tahoma"/>
                <a:sym typeface="Tahoma"/>
              </a:rPr>
            </a:br>
            <a:r>
              <a:rPr b="1" i="0" lang="en-US" sz="3600" u="none" cap="none" strike="noStrike">
                <a:solidFill>
                  <a:schemeClr val="dk1"/>
                </a:solidFill>
                <a:latin typeface="Tahoma"/>
                <a:ea typeface="Tahoma"/>
                <a:cs typeface="Tahoma"/>
                <a:sym typeface="Tahoma"/>
              </a:rPr>
              <a:t>על האינטרנט?</a:t>
            </a:r>
            <a:endParaRPr b="1" i="0" sz="3600" u="none" cap="none" strike="noStrike">
              <a:solidFill>
                <a:schemeClr val="dk1"/>
              </a:solidFill>
              <a:latin typeface="Tahoma"/>
              <a:ea typeface="Tahoma"/>
              <a:cs typeface="Tahoma"/>
              <a:sym typeface="Tahoma"/>
            </a:endParaRPr>
          </a:p>
        </p:txBody>
      </p:sp>
      <p:pic>
        <p:nvPicPr>
          <p:cNvPr descr="C:\WINDOWS\system32\cmd.exe - tracert  yahoo.com" id="263" name="Google Shape;263;p28"/>
          <p:cNvPicPr preferRelativeResize="0"/>
          <p:nvPr/>
        </p:nvPicPr>
        <p:blipFill rotWithShape="1">
          <a:blip r:embed="rId3">
            <a:alphaModFix/>
          </a:blip>
          <a:srcRect b="0" l="0" r="0" t="0"/>
          <a:stretch/>
        </p:blipFill>
        <p:spPr>
          <a:xfrm>
            <a:off x="156481" y="1155700"/>
            <a:ext cx="7531839" cy="31089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0" st="0"/>
                                            </p:txEl>
                                          </p:spTgt>
                                        </p:tgtEl>
                                        <p:attrNameLst>
                                          <p:attrName>style.visibility</p:attrName>
                                        </p:attrNameLst>
                                      </p:cBhvr>
                                      <p:to>
                                        <p:strVal val="visible"/>
                                      </p:to>
                                    </p:set>
                                    <p:animEffect filter="fade" transition="in">
                                      <p:cBhvr>
                                        <p:cTn dur="500"/>
                                        <p:tgtEl>
                                          <p:spTgt spid="2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1" st="1"/>
                                            </p:txEl>
                                          </p:spTgt>
                                        </p:tgtEl>
                                        <p:attrNameLst>
                                          <p:attrName>style.visibility</p:attrName>
                                        </p:attrNameLst>
                                      </p:cBhvr>
                                      <p:to>
                                        <p:strVal val="visible"/>
                                      </p:to>
                                    </p:set>
                                    <p:animEffect filter="fade" transition="in">
                                      <p:cBhvr>
                                        <p:cTn dur="500"/>
                                        <p:tgtEl>
                                          <p:spTgt spid="2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2" st="2"/>
                                            </p:txEl>
                                          </p:spTgt>
                                        </p:tgtEl>
                                        <p:attrNameLst>
                                          <p:attrName>style.visibility</p:attrName>
                                        </p:attrNameLst>
                                      </p:cBhvr>
                                      <p:to>
                                        <p:strVal val="visible"/>
                                      </p:to>
                                    </p:set>
                                    <p:animEffect filter="fade" transition="in">
                                      <p:cBhvr>
                                        <p:cTn dur="500"/>
                                        <p:tgtEl>
                                          <p:spTgt spid="2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3" st="3"/>
                                            </p:txEl>
                                          </p:spTgt>
                                        </p:tgtEl>
                                        <p:attrNameLst>
                                          <p:attrName>style.visibility</p:attrName>
                                        </p:attrNameLst>
                                      </p:cBhvr>
                                      <p:to>
                                        <p:strVal val="visible"/>
                                      </p:to>
                                    </p:set>
                                    <p:animEffect filter="fade" transition="in">
                                      <p:cBhvr>
                                        <p:cTn dur="500"/>
                                        <p:tgtEl>
                                          <p:spTgt spid="2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4" st="4"/>
                                            </p:txEl>
                                          </p:spTgt>
                                        </p:tgtEl>
                                        <p:attrNameLst>
                                          <p:attrName>style.visibility</p:attrName>
                                        </p:attrNameLst>
                                      </p:cBhvr>
                                      <p:to>
                                        <p:strVal val="visible"/>
                                      </p:to>
                                    </p:set>
                                    <p:animEffect filter="fade" transition="in">
                                      <p:cBhvr>
                                        <p:cTn dur="500"/>
                                        <p:tgtEl>
                                          <p:spTgt spid="26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5" st="5"/>
                                            </p:txEl>
                                          </p:spTgt>
                                        </p:tgtEl>
                                        <p:attrNameLst>
                                          <p:attrName>style.visibility</p:attrName>
                                        </p:attrNameLst>
                                      </p:cBhvr>
                                      <p:to>
                                        <p:strVal val="visible"/>
                                      </p:to>
                                    </p:set>
                                    <p:animEffect filter="fade" transition="in">
                                      <p:cBhvr>
                                        <p:cTn dur="500"/>
                                        <p:tgtEl>
                                          <p:spTgt spid="26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6" st="6"/>
                                            </p:txEl>
                                          </p:spTgt>
                                        </p:tgtEl>
                                        <p:attrNameLst>
                                          <p:attrName>style.visibility</p:attrName>
                                        </p:attrNameLst>
                                      </p:cBhvr>
                                      <p:to>
                                        <p:strVal val="visible"/>
                                      </p:to>
                                    </p:set>
                                    <p:animEffect filter="fade" transition="in">
                                      <p:cBhvr>
                                        <p:cTn dur="500"/>
                                        <p:tgtEl>
                                          <p:spTgt spid="26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5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9"/>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Tracert</a:t>
            </a:r>
            <a:endParaRPr b="1" i="0" sz="4400" u="none" cap="none" strike="noStrike">
              <a:solidFill>
                <a:schemeClr val="dk1"/>
              </a:solidFill>
              <a:latin typeface="Tahoma"/>
              <a:ea typeface="Tahoma"/>
              <a:cs typeface="Tahoma"/>
              <a:sym typeface="Tahoma"/>
            </a:endParaRPr>
          </a:p>
        </p:txBody>
      </p:sp>
      <p:sp>
        <p:nvSpPr>
          <p:cNvPr id="270" name="Google Shape;270;p29"/>
          <p:cNvSpPr txBox="1"/>
          <p:nvPr>
            <p:ph idx="1" type="body"/>
          </p:nvPr>
        </p:nvSpPr>
        <p:spPr>
          <a:xfrm>
            <a:off x="156481" y="1155700"/>
            <a:ext cx="11811000"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נניח ומחשב א' שולח חבילה עם TTL = 1. מה יקרה?</a:t>
            </a:r>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מה יעשה עכשיו מחשב א'?</a:t>
            </a:r>
            <a:endParaRPr/>
          </a:p>
        </p:txBody>
      </p:sp>
      <p:cxnSp>
        <p:nvCxnSpPr>
          <p:cNvPr id="271" name="Google Shape;271;p29"/>
          <p:cNvCxnSpPr/>
          <p:nvPr/>
        </p:nvCxnSpPr>
        <p:spPr>
          <a:xfrm flipH="1" rot="10800000">
            <a:off x="4242780" y="2871938"/>
            <a:ext cx="5842266" cy="82714"/>
          </a:xfrm>
          <a:prstGeom prst="straightConnector1">
            <a:avLst/>
          </a:prstGeom>
          <a:noFill/>
          <a:ln cap="flat" cmpd="sng" w="38100">
            <a:solidFill>
              <a:schemeClr val="dk1"/>
            </a:solidFill>
            <a:prstDash val="solid"/>
            <a:miter lim="800000"/>
            <a:headEnd len="sm" w="sm" type="none"/>
            <a:tailEnd len="sm" w="sm" type="none"/>
          </a:ln>
        </p:spPr>
      </p:cxnSp>
      <p:cxnSp>
        <p:nvCxnSpPr>
          <p:cNvPr id="272" name="Google Shape;272;p29"/>
          <p:cNvCxnSpPr/>
          <p:nvPr/>
        </p:nvCxnSpPr>
        <p:spPr>
          <a:xfrm flipH="1" rot="10800000">
            <a:off x="1319532" y="3005878"/>
            <a:ext cx="2732842" cy="1205892"/>
          </a:xfrm>
          <a:prstGeom prst="straightConnector1">
            <a:avLst/>
          </a:prstGeom>
          <a:noFill/>
          <a:ln cap="flat" cmpd="sng" w="38100">
            <a:solidFill>
              <a:schemeClr val="dk1"/>
            </a:solidFill>
            <a:prstDash val="solid"/>
            <a:miter lim="800000"/>
            <a:headEnd len="sm" w="sm" type="none"/>
            <a:tailEnd len="sm" w="sm" type="none"/>
          </a:ln>
        </p:spPr>
      </p:cxnSp>
      <p:pic>
        <p:nvPicPr>
          <p:cNvPr descr="https://conceptdraw.com/a1785c3/p17/preview/640/pict--wireless-router-computers-and-network-isometric---vector-stencils-library.png--diagram-flowchart-example.png" id="273" name="Google Shape;273;p29"/>
          <p:cNvPicPr preferRelativeResize="0"/>
          <p:nvPr/>
        </p:nvPicPr>
        <p:blipFill rotWithShape="1">
          <a:blip r:embed="rId3">
            <a:alphaModFix/>
          </a:blip>
          <a:srcRect b="20924" l="27693" r="26076" t="18731"/>
          <a:stretch/>
        </p:blipFill>
        <p:spPr>
          <a:xfrm>
            <a:off x="3816867" y="1954710"/>
            <a:ext cx="1437296" cy="1735459"/>
          </a:xfrm>
          <a:prstGeom prst="rect">
            <a:avLst/>
          </a:prstGeom>
          <a:noFill/>
          <a:ln>
            <a:noFill/>
          </a:ln>
        </p:spPr>
      </p:pic>
      <p:cxnSp>
        <p:nvCxnSpPr>
          <p:cNvPr id="274" name="Google Shape;274;p29"/>
          <p:cNvCxnSpPr/>
          <p:nvPr/>
        </p:nvCxnSpPr>
        <p:spPr>
          <a:xfrm>
            <a:off x="10775376" y="3248209"/>
            <a:ext cx="150911" cy="1490075"/>
          </a:xfrm>
          <a:prstGeom prst="straightConnector1">
            <a:avLst/>
          </a:prstGeom>
          <a:noFill/>
          <a:ln cap="flat" cmpd="sng" w="38100">
            <a:solidFill>
              <a:schemeClr val="dk1"/>
            </a:solidFill>
            <a:prstDash val="solid"/>
            <a:miter lim="800000"/>
            <a:headEnd len="sm" w="sm" type="none"/>
            <a:tailEnd len="sm" w="sm" type="none"/>
          </a:ln>
        </p:spPr>
      </p:cxnSp>
      <p:pic>
        <p:nvPicPr>
          <p:cNvPr descr="Screen Clipping" id="275" name="Google Shape;275;p29"/>
          <p:cNvPicPr preferRelativeResize="0"/>
          <p:nvPr/>
        </p:nvPicPr>
        <p:blipFill rotWithShape="1">
          <a:blip r:embed="rId4">
            <a:alphaModFix/>
          </a:blip>
          <a:srcRect b="0" l="0" r="0" t="0"/>
          <a:stretch/>
        </p:blipFill>
        <p:spPr>
          <a:xfrm>
            <a:off x="9472117" y="4576052"/>
            <a:ext cx="2495364" cy="578412"/>
          </a:xfrm>
          <a:prstGeom prst="rect">
            <a:avLst/>
          </a:prstGeom>
          <a:noFill/>
          <a:ln>
            <a:noFill/>
          </a:ln>
        </p:spPr>
      </p:pic>
      <p:pic>
        <p:nvPicPr>
          <p:cNvPr descr="https://conceptdraw.com/a1785c3/p18/preview/640/pict--router-computers-and-network-isometric---vector-stencils-library.png--diagram-flowchart-example.png" id="276" name="Google Shape;276;p29"/>
          <p:cNvPicPr preferRelativeResize="0"/>
          <p:nvPr/>
        </p:nvPicPr>
        <p:blipFill rotWithShape="1">
          <a:blip r:embed="rId5">
            <a:alphaModFix/>
          </a:blip>
          <a:srcRect b="29696" l="28185" r="27551" t="30427"/>
          <a:stretch/>
        </p:blipFill>
        <p:spPr>
          <a:xfrm>
            <a:off x="9486944" y="2344406"/>
            <a:ext cx="1413830" cy="1178192"/>
          </a:xfrm>
          <a:prstGeom prst="rect">
            <a:avLst/>
          </a:prstGeom>
          <a:noFill/>
          <a:ln>
            <a:noFill/>
          </a:ln>
        </p:spPr>
      </p:pic>
      <p:sp>
        <p:nvSpPr>
          <p:cNvPr id="277" name="Google Shape;277;p29"/>
          <p:cNvSpPr/>
          <p:nvPr/>
        </p:nvSpPr>
        <p:spPr>
          <a:xfrm>
            <a:off x="4254019" y="2096961"/>
            <a:ext cx="1174108" cy="310450"/>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b="0" i="0" lang="en-US" sz="1600" u="none" cap="none" strike="noStrike">
                <a:solidFill>
                  <a:schemeClr val="dk1"/>
                </a:solidFill>
                <a:latin typeface="Tahoma"/>
                <a:ea typeface="Tahoma"/>
                <a:cs typeface="Tahoma"/>
                <a:sym typeface="Tahoma"/>
              </a:rPr>
              <a:t>ראוטר א'</a:t>
            </a:r>
            <a:endParaRPr b="0" i="0" sz="1600" u="none" cap="none" strike="noStrike">
              <a:solidFill>
                <a:schemeClr val="dk1"/>
              </a:solidFill>
              <a:latin typeface="Tahoma"/>
              <a:ea typeface="Tahoma"/>
              <a:cs typeface="Tahoma"/>
              <a:sym typeface="Tahoma"/>
            </a:endParaRPr>
          </a:p>
        </p:txBody>
      </p:sp>
      <p:sp>
        <p:nvSpPr>
          <p:cNvPr id="278" name="Google Shape;278;p29"/>
          <p:cNvSpPr/>
          <p:nvPr/>
        </p:nvSpPr>
        <p:spPr>
          <a:xfrm>
            <a:off x="9580552" y="2040655"/>
            <a:ext cx="1174108" cy="310450"/>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b="0" i="0" lang="en-US" sz="1600" u="none" cap="none" strike="noStrike">
                <a:solidFill>
                  <a:schemeClr val="dk1"/>
                </a:solidFill>
                <a:latin typeface="Tahoma"/>
                <a:ea typeface="Tahoma"/>
                <a:cs typeface="Tahoma"/>
                <a:sym typeface="Tahoma"/>
              </a:rPr>
              <a:t>ראוטר ב'</a:t>
            </a:r>
            <a:endParaRPr b="0" i="0" sz="1600" u="none" cap="none" strike="noStrike">
              <a:solidFill>
                <a:schemeClr val="dk1"/>
              </a:solidFill>
              <a:latin typeface="Tahoma"/>
              <a:ea typeface="Tahoma"/>
              <a:cs typeface="Tahoma"/>
              <a:sym typeface="Tahoma"/>
            </a:endParaRPr>
          </a:p>
        </p:txBody>
      </p:sp>
      <p:sp>
        <p:nvSpPr>
          <p:cNvPr id="279" name="Google Shape;279;p29"/>
          <p:cNvSpPr/>
          <p:nvPr/>
        </p:nvSpPr>
        <p:spPr>
          <a:xfrm>
            <a:off x="9936622" y="4248793"/>
            <a:ext cx="1174108" cy="310450"/>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b="0" i="0" lang="en-US" sz="1600" u="none" cap="none" strike="noStrike">
                <a:solidFill>
                  <a:schemeClr val="dk1"/>
                </a:solidFill>
                <a:latin typeface="Tahoma"/>
                <a:ea typeface="Tahoma"/>
                <a:cs typeface="Tahoma"/>
                <a:sym typeface="Tahoma"/>
              </a:rPr>
              <a:t>שרת</a:t>
            </a:r>
            <a:endParaRPr b="0" i="0" sz="1600" u="none" cap="none" strike="noStrike">
              <a:solidFill>
                <a:schemeClr val="dk1"/>
              </a:solidFill>
              <a:latin typeface="Tahoma"/>
              <a:ea typeface="Tahoma"/>
              <a:cs typeface="Tahoma"/>
              <a:sym typeface="Tahoma"/>
            </a:endParaRPr>
          </a:p>
        </p:txBody>
      </p:sp>
      <p:pic>
        <p:nvPicPr>
          <p:cNvPr id="280" name="Google Shape;280;p29"/>
          <p:cNvPicPr preferRelativeResize="0"/>
          <p:nvPr/>
        </p:nvPicPr>
        <p:blipFill rotWithShape="1">
          <a:blip r:embed="rId6">
            <a:alphaModFix/>
          </a:blip>
          <a:srcRect b="16821" l="0" r="0" t="0"/>
          <a:stretch/>
        </p:blipFill>
        <p:spPr>
          <a:xfrm flipH="1">
            <a:off x="470079" y="3593265"/>
            <a:ext cx="978320" cy="982787"/>
          </a:xfrm>
          <a:prstGeom prst="rect">
            <a:avLst/>
          </a:prstGeom>
          <a:noFill/>
          <a:ln>
            <a:noFill/>
          </a:ln>
        </p:spPr>
      </p:pic>
      <p:sp>
        <p:nvSpPr>
          <p:cNvPr id="281" name="Google Shape;281;p29"/>
          <p:cNvSpPr/>
          <p:nvPr/>
        </p:nvSpPr>
        <p:spPr>
          <a:xfrm>
            <a:off x="-39455" y="4753937"/>
            <a:ext cx="2239427" cy="300072"/>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b="0" i="0" lang="en-US" sz="1800" u="none" cap="none" strike="noStrike">
                <a:solidFill>
                  <a:schemeClr val="dk1"/>
                </a:solidFill>
                <a:latin typeface="Tahoma"/>
                <a:ea typeface="Tahoma"/>
                <a:cs typeface="Tahoma"/>
                <a:sym typeface="Tahoma"/>
              </a:rPr>
              <a:t>192.168.0.2</a:t>
            </a:r>
            <a:endParaRPr b="0" i="0" sz="1800" u="none" cap="none" strike="noStrike">
              <a:solidFill>
                <a:schemeClr val="dk1"/>
              </a:solidFill>
              <a:latin typeface="Tahoma"/>
              <a:ea typeface="Tahoma"/>
              <a:cs typeface="Tahoma"/>
              <a:sym typeface="Tahoma"/>
            </a:endParaRPr>
          </a:p>
        </p:txBody>
      </p:sp>
      <p:sp>
        <p:nvSpPr>
          <p:cNvPr id="282" name="Google Shape;282;p29"/>
          <p:cNvSpPr/>
          <p:nvPr/>
        </p:nvSpPr>
        <p:spPr>
          <a:xfrm>
            <a:off x="418764" y="3248209"/>
            <a:ext cx="1174108" cy="310450"/>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b="0" i="0" lang="en-US" sz="1600" u="none" cap="none" strike="noStrike">
                <a:solidFill>
                  <a:schemeClr val="dk1"/>
                </a:solidFill>
                <a:latin typeface="Tahoma"/>
                <a:ea typeface="Tahoma"/>
                <a:cs typeface="Tahoma"/>
                <a:sym typeface="Tahoma"/>
              </a:rPr>
              <a:t>מחשב א'</a:t>
            </a:r>
            <a:endParaRPr b="0" i="0" sz="1600" u="none" cap="none" strike="noStrike">
              <a:solidFill>
                <a:schemeClr val="dk1"/>
              </a:solidFill>
              <a:latin typeface="Tahoma"/>
              <a:ea typeface="Tahoma"/>
              <a:cs typeface="Tahoma"/>
              <a:sym typeface="Tahoma"/>
            </a:endParaRPr>
          </a:p>
        </p:txBody>
      </p:sp>
      <p:sp>
        <p:nvSpPr>
          <p:cNvPr id="283" name="Google Shape;283;p29"/>
          <p:cNvSpPr/>
          <p:nvPr/>
        </p:nvSpPr>
        <p:spPr>
          <a:xfrm>
            <a:off x="2601646" y="3708813"/>
            <a:ext cx="2239427" cy="300072"/>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b="0" i="0" lang="en-US" sz="1600" u="none" cap="none" strike="noStrike">
                <a:solidFill>
                  <a:schemeClr val="dk1"/>
                </a:solidFill>
                <a:latin typeface="Tahoma"/>
                <a:ea typeface="Tahoma"/>
                <a:cs typeface="Tahoma"/>
                <a:sym typeface="Tahoma"/>
              </a:rPr>
              <a:t>192.168.0.100</a:t>
            </a:r>
            <a:br>
              <a:rPr b="0" i="0" lang="en-US" sz="1600" u="none" cap="none" strike="noStrike">
                <a:solidFill>
                  <a:schemeClr val="dk1"/>
                </a:solidFill>
                <a:latin typeface="Tahoma"/>
                <a:ea typeface="Tahoma"/>
                <a:cs typeface="Tahoma"/>
                <a:sym typeface="Tahoma"/>
              </a:rPr>
            </a:br>
            <a:endParaRPr b="0" i="0" sz="1600" u="none" cap="none" strike="noStrike">
              <a:solidFill>
                <a:schemeClr val="dk1"/>
              </a:solidFill>
              <a:latin typeface="Tahoma"/>
              <a:ea typeface="Tahoma"/>
              <a:cs typeface="Tahoma"/>
              <a:sym typeface="Tahoma"/>
            </a:endParaRPr>
          </a:p>
        </p:txBody>
      </p:sp>
      <p:sp>
        <p:nvSpPr>
          <p:cNvPr id="284" name="Google Shape;284;p29"/>
          <p:cNvSpPr/>
          <p:nvPr/>
        </p:nvSpPr>
        <p:spPr>
          <a:xfrm>
            <a:off x="4237481" y="3860570"/>
            <a:ext cx="2530092" cy="300072"/>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b="0" i="0" lang="en-US" sz="1600" u="none" cap="none" strike="noStrike">
                <a:solidFill>
                  <a:schemeClr val="dk1"/>
                </a:solidFill>
                <a:latin typeface="Tahoma"/>
                <a:ea typeface="Tahoma"/>
                <a:cs typeface="Tahoma"/>
                <a:sym typeface="Tahoma"/>
              </a:rPr>
              <a:t>124.16.7.100</a:t>
            </a:r>
            <a:br>
              <a:rPr b="0" i="0" lang="en-US" sz="1600" u="none" cap="none" strike="noStrike">
                <a:solidFill>
                  <a:schemeClr val="dk1"/>
                </a:solidFill>
                <a:latin typeface="Tahoma"/>
                <a:ea typeface="Tahoma"/>
                <a:cs typeface="Tahoma"/>
                <a:sym typeface="Tahoma"/>
              </a:rPr>
            </a:br>
            <a:endParaRPr b="0" i="0" sz="1600" u="none" cap="none" strike="noStrike">
              <a:solidFill>
                <a:schemeClr val="dk1"/>
              </a:solidFill>
              <a:latin typeface="Tahoma"/>
              <a:ea typeface="Tahoma"/>
              <a:cs typeface="Tahoma"/>
              <a:sym typeface="Tahoma"/>
            </a:endParaRPr>
          </a:p>
          <a:p>
            <a:pPr indent="0" lvl="0" marL="0" marR="0" rtl="1" algn="ctr">
              <a:spcBef>
                <a:spcPts val="0"/>
              </a:spcBef>
              <a:spcAft>
                <a:spcPts val="0"/>
              </a:spcAft>
              <a:buNone/>
            </a:pPr>
            <a:r>
              <a:t/>
            </a:r>
            <a:endParaRPr b="0" i="0" sz="1600" u="none" cap="none" strike="noStrike">
              <a:solidFill>
                <a:schemeClr val="dk1"/>
              </a:solidFill>
              <a:latin typeface="Tahoma"/>
              <a:ea typeface="Tahoma"/>
              <a:cs typeface="Tahoma"/>
              <a:sym typeface="Tahoma"/>
            </a:endParaRPr>
          </a:p>
        </p:txBody>
      </p:sp>
      <p:sp>
        <p:nvSpPr>
          <p:cNvPr id="285" name="Google Shape;285;p29"/>
          <p:cNvSpPr/>
          <p:nvPr/>
        </p:nvSpPr>
        <p:spPr>
          <a:xfrm>
            <a:off x="9364956" y="5331862"/>
            <a:ext cx="2530092" cy="300072"/>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b="0" i="0" lang="en-US" sz="1600" u="none" cap="none" strike="noStrike">
                <a:solidFill>
                  <a:schemeClr val="dk1"/>
                </a:solidFill>
                <a:latin typeface="Tahoma"/>
                <a:ea typeface="Tahoma"/>
                <a:cs typeface="Tahoma"/>
                <a:sym typeface="Tahoma"/>
              </a:rPr>
              <a:t>60.60.60.60</a:t>
            </a:r>
            <a:br>
              <a:rPr b="0" i="0" lang="en-US" sz="1600" u="none" cap="none" strike="noStrike">
                <a:solidFill>
                  <a:schemeClr val="dk1"/>
                </a:solidFill>
                <a:latin typeface="Tahoma"/>
                <a:ea typeface="Tahoma"/>
                <a:cs typeface="Tahoma"/>
                <a:sym typeface="Tahoma"/>
              </a:rPr>
            </a:br>
            <a:endParaRPr b="0" i="0" sz="1600" u="none" cap="none" strike="noStrike">
              <a:solidFill>
                <a:schemeClr val="dk1"/>
              </a:solidFill>
              <a:latin typeface="Tahoma"/>
              <a:ea typeface="Tahoma"/>
              <a:cs typeface="Tahoma"/>
              <a:sym typeface="Tahoma"/>
            </a:endParaRPr>
          </a:p>
        </p:txBody>
      </p:sp>
      <p:pic>
        <p:nvPicPr>
          <p:cNvPr descr="https://upload.wikimedia.org/wikipedia/commons/thumb/7/7c/Facebook_New_Logo_(2015).svg/220px-Facebook_New_Logo_(2015).svg.png" id="286" name="Google Shape;286;p29"/>
          <p:cNvPicPr preferRelativeResize="0"/>
          <p:nvPr/>
        </p:nvPicPr>
        <p:blipFill rotWithShape="1">
          <a:blip r:embed="rId7">
            <a:alphaModFix/>
          </a:blip>
          <a:srcRect b="0" l="0" r="0" t="0"/>
          <a:stretch/>
        </p:blipFill>
        <p:spPr>
          <a:xfrm>
            <a:off x="10705024" y="4806543"/>
            <a:ext cx="584322" cy="220449"/>
          </a:xfrm>
          <a:prstGeom prst="rect">
            <a:avLst/>
          </a:prstGeom>
          <a:noFill/>
          <a:ln>
            <a:noFill/>
          </a:ln>
        </p:spPr>
      </p:pic>
      <p:grpSp>
        <p:nvGrpSpPr>
          <p:cNvPr id="287" name="Google Shape;287;p29"/>
          <p:cNvGrpSpPr/>
          <p:nvPr/>
        </p:nvGrpSpPr>
        <p:grpSpPr>
          <a:xfrm>
            <a:off x="174183" y="5418291"/>
            <a:ext cx="3071822" cy="719595"/>
            <a:chOff x="213638" y="5216273"/>
            <a:chExt cx="3071822" cy="719595"/>
          </a:xfrm>
        </p:grpSpPr>
        <p:sp>
          <p:nvSpPr>
            <p:cNvPr id="288" name="Google Shape;288;p29"/>
            <p:cNvSpPr/>
            <p:nvPr/>
          </p:nvSpPr>
          <p:spPr>
            <a:xfrm>
              <a:off x="277909" y="5303167"/>
              <a:ext cx="3007551" cy="545808"/>
            </a:xfrm>
            <a:prstGeom prst="roundRect">
              <a:avLst>
                <a:gd fmla="val 16667" name="adj"/>
              </a:avLst>
            </a:prstGeom>
            <a:solidFill>
              <a:schemeClr val="lt2"/>
            </a:solid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0">
              <a:noAutofit/>
            </a:bodyPr>
            <a:lstStyle/>
            <a:p>
              <a:pPr indent="0" lvl="0" marL="0" marR="0" rtl="0" algn="l">
                <a:spcBef>
                  <a:spcPts val="0"/>
                </a:spcBef>
                <a:spcAft>
                  <a:spcPts val="0"/>
                </a:spcAft>
                <a:buNone/>
              </a:pPr>
              <a:r>
                <a:rPr b="1" i="0" lang="en-US" sz="1600" u="none" cap="none" strike="noStrike">
                  <a:solidFill>
                    <a:schemeClr val="dk1"/>
                  </a:solidFill>
                  <a:latin typeface="Tahoma"/>
                  <a:ea typeface="Tahoma"/>
                  <a:cs typeface="Tahoma"/>
                  <a:sym typeface="Tahoma"/>
                </a:rPr>
                <a:t>    </a:t>
              </a:r>
              <a:r>
                <a:rPr b="0" i="0" lang="en-US" sz="1600" u="none" cap="none" strike="noStrike">
                  <a:solidFill>
                    <a:schemeClr val="dk1"/>
                  </a:solidFill>
                  <a:latin typeface="Tahoma"/>
                  <a:ea typeface="Tahoma"/>
                  <a:cs typeface="Tahoma"/>
                  <a:sym typeface="Tahoma"/>
                </a:rPr>
                <a:t>            </a:t>
              </a:r>
              <a:r>
                <a:rPr b="0" i="0" lang="en-US" sz="1600" u="none" cap="none" strike="noStrike">
                  <a:solidFill>
                    <a:schemeClr val="dk1"/>
                  </a:solidFill>
                  <a:latin typeface="Calibri"/>
                  <a:ea typeface="Calibri"/>
                  <a:cs typeface="Calibri"/>
                  <a:sym typeface="Calibri"/>
                </a:rPr>
                <a:t>Dst IP:  </a:t>
              </a:r>
              <a:r>
                <a:rPr b="0" i="0" lang="en-US" sz="1600" u="none" cap="none" strike="noStrike">
                  <a:solidFill>
                    <a:schemeClr val="dk1"/>
                  </a:solidFill>
                  <a:latin typeface="Tahoma"/>
                  <a:ea typeface="Tahoma"/>
                  <a:cs typeface="Tahoma"/>
                  <a:sym typeface="Tahoma"/>
                </a:rPr>
                <a:t>60.60.60.60</a:t>
              </a:r>
              <a:endParaRPr/>
            </a:p>
            <a:p>
              <a:pPr indent="0" lvl="0" marL="0" marR="0" rtl="0" algn="l">
                <a:spcBef>
                  <a:spcPts val="0"/>
                </a:spcBef>
                <a:spcAft>
                  <a:spcPts val="0"/>
                </a:spcAft>
                <a:buNone/>
              </a:pPr>
              <a:r>
                <a:rPr b="1" lang="en-US" sz="1600">
                  <a:solidFill>
                    <a:schemeClr val="dk1"/>
                  </a:solidFill>
                  <a:latin typeface="Tahoma"/>
                  <a:ea typeface="Tahoma"/>
                  <a:cs typeface="Tahoma"/>
                  <a:sym typeface="Tahoma"/>
                </a:rPr>
                <a:t>	</a:t>
              </a:r>
              <a:r>
                <a:rPr b="1" lang="en-US" sz="1600">
                  <a:solidFill>
                    <a:schemeClr val="dk1"/>
                  </a:solidFill>
                  <a:latin typeface="Calibri"/>
                  <a:ea typeface="Calibri"/>
                  <a:cs typeface="Calibri"/>
                  <a:sym typeface="Calibri"/>
                </a:rPr>
                <a:t>  TTL: 1</a:t>
              </a:r>
              <a:endParaRPr/>
            </a:p>
          </p:txBody>
        </p:sp>
        <p:pic>
          <p:nvPicPr>
            <p:cNvPr descr="http://www.u7solutions.com/files/u7solutions/client-files/inline-images/email-1.png" id="289" name="Google Shape;289;p29"/>
            <p:cNvPicPr preferRelativeResize="0"/>
            <p:nvPr/>
          </p:nvPicPr>
          <p:blipFill rotWithShape="1">
            <a:blip r:embed="rId8">
              <a:alphaModFix/>
            </a:blip>
            <a:srcRect b="0" l="0" r="0" t="0"/>
            <a:stretch/>
          </p:blipFill>
          <p:spPr>
            <a:xfrm>
              <a:off x="213638" y="5216273"/>
              <a:ext cx="1027991" cy="719595"/>
            </a:xfrm>
            <a:prstGeom prst="rect">
              <a:avLst/>
            </a:prstGeom>
            <a:noFill/>
            <a:ln cap="flat" cmpd="sng" w="9525">
              <a:solidFill>
                <a:srgbClr val="7F7F7F"/>
              </a:solidFill>
              <a:prstDash val="solid"/>
              <a:round/>
              <a:headEnd len="sm" w="sm" type="none"/>
              <a:tailEnd len="sm" w="sm" type="none"/>
            </a:ln>
            <a:effectLst>
              <a:outerShdw blurRad="50800" rotWithShape="0" algn="tl" dir="2700000" dist="38100">
                <a:srgbClr val="000000">
                  <a:alpha val="40000"/>
                </a:srgbClr>
              </a:outerShdw>
            </a:effectLst>
          </p:spPr>
        </p:pic>
      </p:grpSp>
      <p:sp>
        <p:nvSpPr>
          <p:cNvPr id="290" name="Google Shape;290;p29"/>
          <p:cNvSpPr/>
          <p:nvPr/>
        </p:nvSpPr>
        <p:spPr>
          <a:xfrm>
            <a:off x="8088803" y="3535960"/>
            <a:ext cx="2530092" cy="300072"/>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124.16.7.200</a:t>
            </a:r>
            <a:endParaRPr/>
          </a:p>
          <a:p>
            <a:pPr indent="0" lvl="0" marL="0" marR="0" rtl="1" algn="ctr">
              <a:spcBef>
                <a:spcPts val="0"/>
              </a:spcBef>
              <a:spcAft>
                <a:spcPts val="0"/>
              </a:spcAft>
              <a:buNone/>
            </a:pPr>
            <a:r>
              <a:t/>
            </a:r>
            <a:endParaRPr sz="1600">
              <a:solidFill>
                <a:schemeClr val="dk1"/>
              </a:solidFill>
              <a:latin typeface="Tahoma"/>
              <a:ea typeface="Tahoma"/>
              <a:cs typeface="Tahoma"/>
              <a:sym typeface="Tahoma"/>
            </a:endParaRPr>
          </a:p>
        </p:txBody>
      </p:sp>
      <p:sp>
        <p:nvSpPr>
          <p:cNvPr id="291" name="Google Shape;291;p29"/>
          <p:cNvSpPr/>
          <p:nvPr/>
        </p:nvSpPr>
        <p:spPr>
          <a:xfrm>
            <a:off x="10149354" y="3499683"/>
            <a:ext cx="2530092" cy="300072"/>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60.60.60.70</a:t>
            </a:r>
            <a:br>
              <a:rPr lang="en-US" sz="1600">
                <a:solidFill>
                  <a:schemeClr val="dk1"/>
                </a:solidFill>
                <a:latin typeface="Tahoma"/>
                <a:ea typeface="Tahoma"/>
                <a:cs typeface="Tahoma"/>
                <a:sym typeface="Tahoma"/>
              </a:rPr>
            </a:br>
            <a:endParaRPr sz="1600">
              <a:solidFill>
                <a:schemeClr val="dk1"/>
              </a:solidFill>
              <a:latin typeface="Tahoma"/>
              <a:ea typeface="Tahoma"/>
              <a:cs typeface="Tahoma"/>
              <a:sym typeface="Tahoma"/>
            </a:endParaRPr>
          </a:p>
        </p:txBody>
      </p:sp>
      <p:grpSp>
        <p:nvGrpSpPr>
          <p:cNvPr id="292" name="Google Shape;292;p29"/>
          <p:cNvGrpSpPr/>
          <p:nvPr/>
        </p:nvGrpSpPr>
        <p:grpSpPr>
          <a:xfrm>
            <a:off x="3082219" y="3967644"/>
            <a:ext cx="3071822" cy="719595"/>
            <a:chOff x="213638" y="5216273"/>
            <a:chExt cx="3071822" cy="719595"/>
          </a:xfrm>
        </p:grpSpPr>
        <p:sp>
          <p:nvSpPr>
            <p:cNvPr id="293" name="Google Shape;293;p29"/>
            <p:cNvSpPr/>
            <p:nvPr/>
          </p:nvSpPr>
          <p:spPr>
            <a:xfrm>
              <a:off x="277909" y="5303167"/>
              <a:ext cx="3007551" cy="545808"/>
            </a:xfrm>
            <a:prstGeom prst="roundRect">
              <a:avLst>
                <a:gd fmla="val 16667" name="adj"/>
              </a:avLst>
            </a:prstGeom>
            <a:solidFill>
              <a:schemeClr val="lt2"/>
            </a:solid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0">
              <a:noAutofit/>
            </a:bodyPr>
            <a:lstStyle/>
            <a:p>
              <a:pPr indent="0" lvl="0" marL="0" marR="0" rtl="0" algn="l">
                <a:spcBef>
                  <a:spcPts val="0"/>
                </a:spcBef>
                <a:spcAft>
                  <a:spcPts val="0"/>
                </a:spcAft>
                <a:buNone/>
              </a:pPr>
              <a:r>
                <a:rPr b="1" lang="en-US" sz="1600">
                  <a:solidFill>
                    <a:schemeClr val="dk1"/>
                  </a:solidFill>
                  <a:latin typeface="Tahoma"/>
                  <a:ea typeface="Tahoma"/>
                  <a:cs typeface="Tahoma"/>
                  <a:sym typeface="Tahoma"/>
                </a:rPr>
                <a:t>    </a:t>
              </a:r>
              <a:r>
                <a:rPr lang="en-US" sz="1600">
                  <a:solidFill>
                    <a:schemeClr val="dk1"/>
                  </a:solidFill>
                  <a:latin typeface="Tahoma"/>
                  <a:ea typeface="Tahoma"/>
                  <a:cs typeface="Tahoma"/>
                  <a:sym typeface="Tahoma"/>
                </a:rPr>
                <a:t>            </a:t>
              </a:r>
              <a:r>
                <a:rPr lang="en-US" sz="1600">
                  <a:solidFill>
                    <a:schemeClr val="dk1"/>
                  </a:solidFill>
                  <a:latin typeface="Calibri"/>
                  <a:ea typeface="Calibri"/>
                  <a:cs typeface="Calibri"/>
                  <a:sym typeface="Calibri"/>
                </a:rPr>
                <a:t>Dst IP:  </a:t>
              </a:r>
              <a:r>
                <a:rPr lang="en-US" sz="1600">
                  <a:solidFill>
                    <a:schemeClr val="dk1"/>
                  </a:solidFill>
                  <a:latin typeface="Tahoma"/>
                  <a:ea typeface="Tahoma"/>
                  <a:cs typeface="Tahoma"/>
                  <a:sym typeface="Tahoma"/>
                </a:rPr>
                <a:t>60.60.60.60</a:t>
              </a:r>
              <a:endParaRPr/>
            </a:p>
            <a:p>
              <a:pPr indent="0" lvl="0" marL="0" marR="0" rtl="0" algn="l">
                <a:spcBef>
                  <a:spcPts val="0"/>
                </a:spcBef>
                <a:spcAft>
                  <a:spcPts val="0"/>
                </a:spcAft>
                <a:buNone/>
              </a:pPr>
              <a:r>
                <a:rPr b="1" lang="en-US" sz="1600">
                  <a:solidFill>
                    <a:schemeClr val="dk1"/>
                  </a:solidFill>
                  <a:latin typeface="Tahoma"/>
                  <a:ea typeface="Tahoma"/>
                  <a:cs typeface="Tahoma"/>
                  <a:sym typeface="Tahoma"/>
                </a:rPr>
                <a:t>	</a:t>
              </a:r>
              <a:r>
                <a:rPr b="1" lang="en-US" sz="1600">
                  <a:solidFill>
                    <a:srgbClr val="FF0000"/>
                  </a:solidFill>
                  <a:latin typeface="Calibri"/>
                  <a:ea typeface="Calibri"/>
                  <a:cs typeface="Calibri"/>
                  <a:sym typeface="Calibri"/>
                </a:rPr>
                <a:t>  TTL: 0</a:t>
              </a:r>
              <a:endParaRPr/>
            </a:p>
          </p:txBody>
        </p:sp>
        <p:pic>
          <p:nvPicPr>
            <p:cNvPr descr="http://www.u7solutions.com/files/u7solutions/client-files/inline-images/email-1.png" id="294" name="Google Shape;294;p29"/>
            <p:cNvPicPr preferRelativeResize="0"/>
            <p:nvPr/>
          </p:nvPicPr>
          <p:blipFill rotWithShape="1">
            <a:blip r:embed="rId9">
              <a:alphaModFix/>
            </a:blip>
            <a:srcRect b="0" l="0" r="0" t="0"/>
            <a:stretch/>
          </p:blipFill>
          <p:spPr>
            <a:xfrm>
              <a:off x="213638" y="5216273"/>
              <a:ext cx="1027991" cy="719595"/>
            </a:xfrm>
            <a:prstGeom prst="rect">
              <a:avLst/>
            </a:prstGeom>
            <a:noFill/>
            <a:ln cap="flat" cmpd="sng" w="9525">
              <a:solidFill>
                <a:srgbClr val="7F7F7F"/>
              </a:solidFill>
              <a:prstDash val="solid"/>
              <a:round/>
              <a:headEnd len="sm" w="sm" type="none"/>
              <a:tailEnd len="sm" w="sm" type="none"/>
            </a:ln>
            <a:effectLst>
              <a:outerShdw blurRad="50800" rotWithShape="0" algn="tl" dir="2700000" dist="38100">
                <a:srgbClr val="000000">
                  <a:alpha val="40000"/>
                </a:srgbClr>
              </a:outerShdw>
            </a:effectLst>
          </p:spPr>
        </p:pic>
      </p:grpSp>
      <p:grpSp>
        <p:nvGrpSpPr>
          <p:cNvPr id="295" name="Google Shape;295;p29"/>
          <p:cNvGrpSpPr/>
          <p:nvPr/>
        </p:nvGrpSpPr>
        <p:grpSpPr>
          <a:xfrm>
            <a:off x="3181629" y="4035486"/>
            <a:ext cx="3007551" cy="583910"/>
            <a:chOff x="-1454191" y="3950646"/>
            <a:chExt cx="3007551" cy="583910"/>
          </a:xfrm>
        </p:grpSpPr>
        <p:sp>
          <p:nvSpPr>
            <p:cNvPr id="296" name="Google Shape;296;p29"/>
            <p:cNvSpPr/>
            <p:nvPr/>
          </p:nvSpPr>
          <p:spPr>
            <a:xfrm>
              <a:off x="-1454191" y="3982592"/>
              <a:ext cx="3007551" cy="545808"/>
            </a:xfrm>
            <a:prstGeom prst="roundRect">
              <a:avLst>
                <a:gd fmla="val 16667" name="adj"/>
              </a:avLst>
            </a:prstGeom>
            <a:solidFill>
              <a:srgbClr val="FF0000"/>
            </a:solid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0">
              <a:noAutofit/>
            </a:bodyPr>
            <a:lstStyle/>
            <a:p>
              <a:pPr indent="0" lvl="0" marL="0" marR="0" rtl="0" algn="l">
                <a:spcBef>
                  <a:spcPts val="0"/>
                </a:spcBef>
                <a:spcAft>
                  <a:spcPts val="0"/>
                </a:spcAft>
                <a:buNone/>
              </a:pPr>
              <a:r>
                <a:rPr b="1" lang="en-US" sz="1600">
                  <a:solidFill>
                    <a:schemeClr val="lt1"/>
                  </a:solidFill>
                  <a:latin typeface="Tahoma"/>
                  <a:ea typeface="Tahoma"/>
                  <a:cs typeface="Tahoma"/>
                  <a:sym typeface="Tahoma"/>
                </a:rPr>
                <a:t>                ICMP ERROR</a:t>
              </a:r>
              <a:br>
                <a:rPr b="1" lang="en-US" sz="1600">
                  <a:solidFill>
                    <a:schemeClr val="lt1"/>
                  </a:solidFill>
                  <a:latin typeface="Tahoma"/>
                  <a:ea typeface="Tahoma"/>
                  <a:cs typeface="Tahoma"/>
                  <a:sym typeface="Tahoma"/>
                </a:rPr>
              </a:br>
              <a:r>
                <a:rPr b="1" lang="en-US" sz="1600">
                  <a:solidFill>
                    <a:schemeClr val="lt1"/>
                  </a:solidFill>
                  <a:latin typeface="Tahoma"/>
                  <a:ea typeface="Tahoma"/>
                  <a:cs typeface="Tahoma"/>
                  <a:sym typeface="Tahoma"/>
                </a:rPr>
                <a:t>	 </a:t>
              </a:r>
              <a:r>
                <a:rPr lang="en-US" sz="1600">
                  <a:solidFill>
                    <a:schemeClr val="lt1"/>
                  </a:solidFill>
                  <a:latin typeface="Tahoma"/>
                  <a:ea typeface="Tahoma"/>
                  <a:cs typeface="Tahoma"/>
                  <a:sym typeface="Tahoma"/>
                </a:rPr>
                <a:t>TTL Exceeded</a:t>
              </a:r>
              <a:endParaRPr sz="1600">
                <a:solidFill>
                  <a:schemeClr val="lt1"/>
                </a:solidFill>
                <a:latin typeface="Calibri"/>
                <a:ea typeface="Calibri"/>
                <a:cs typeface="Calibri"/>
                <a:sym typeface="Calibri"/>
              </a:endParaRPr>
            </a:p>
          </p:txBody>
        </p:sp>
        <p:pic>
          <p:nvPicPr>
            <p:cNvPr descr="http://www.u7solutions.com/files/u7solutions/client-files/inline-images/email-1.png" id="297" name="Google Shape;297;p29"/>
            <p:cNvPicPr preferRelativeResize="0"/>
            <p:nvPr/>
          </p:nvPicPr>
          <p:blipFill rotWithShape="1">
            <a:blip r:embed="rId10">
              <a:alphaModFix/>
            </a:blip>
            <a:srcRect b="0" l="0" r="0" t="0"/>
            <a:stretch/>
          </p:blipFill>
          <p:spPr>
            <a:xfrm>
              <a:off x="-1324627" y="3950646"/>
              <a:ext cx="834156" cy="583910"/>
            </a:xfrm>
            <a:prstGeom prst="rect">
              <a:avLst/>
            </a:prstGeom>
            <a:noFill/>
            <a:ln cap="flat" cmpd="sng" w="9525">
              <a:solidFill>
                <a:srgbClr val="7F7F7F"/>
              </a:solidFill>
              <a:prstDash val="solid"/>
              <a:round/>
              <a:headEnd len="sm" w="sm" type="none"/>
              <a:tailEnd len="sm" w="sm" type="none"/>
            </a:ln>
            <a:effectLst>
              <a:outerShdw blurRad="50800" rotWithShape="0" algn="tl" dir="2700000" dist="38100">
                <a:srgbClr val="000000">
                  <a:alpha val="40000"/>
                </a:srgbClr>
              </a:outerShdw>
            </a:effectLst>
          </p:spPr>
        </p:pic>
      </p:grpSp>
      <p:sp>
        <p:nvSpPr>
          <p:cNvPr id="298" name="Google Shape;298;p29"/>
          <p:cNvSpPr/>
          <p:nvPr/>
        </p:nvSpPr>
        <p:spPr>
          <a:xfrm>
            <a:off x="3813230" y="4665049"/>
            <a:ext cx="2530092" cy="300072"/>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400">
                <a:solidFill>
                  <a:schemeClr val="dk1"/>
                </a:solidFill>
                <a:latin typeface="Tahoma"/>
                <a:ea typeface="Tahoma"/>
                <a:cs typeface="Tahoma"/>
                <a:sym typeface="Tahoma"/>
              </a:rPr>
              <a:t>Src IP: 192.168.0.100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500"/>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5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5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5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5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5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5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500"/>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5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5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5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5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5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5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5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500"/>
                                        <p:tgtEl>
                                          <p:spTgt spid="276"/>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5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500"/>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0" st="0"/>
                                            </p:txEl>
                                          </p:spTgt>
                                        </p:tgtEl>
                                        <p:attrNameLst>
                                          <p:attrName>style.visibility</p:attrName>
                                        </p:attrNameLst>
                                      </p:cBhvr>
                                      <p:to>
                                        <p:strVal val="visible"/>
                                      </p:to>
                                    </p:set>
                                    <p:animEffect filter="fade" transition="in">
                                      <p:cBhvr>
                                        <p:cTn dur="500"/>
                                        <p:tgtEl>
                                          <p:spTgt spid="2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1" st="1"/>
                                            </p:txEl>
                                          </p:spTgt>
                                        </p:tgtEl>
                                        <p:attrNameLst>
                                          <p:attrName>style.visibility</p:attrName>
                                        </p:attrNameLst>
                                      </p:cBhvr>
                                      <p:to>
                                        <p:strVal val="visible"/>
                                      </p:to>
                                    </p:set>
                                    <p:animEffect filter="fade" transition="in">
                                      <p:cBhvr>
                                        <p:cTn dur="500"/>
                                        <p:tgtEl>
                                          <p:spTgt spid="2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2" st="2"/>
                                            </p:txEl>
                                          </p:spTgt>
                                        </p:tgtEl>
                                        <p:attrNameLst>
                                          <p:attrName>style.visibility</p:attrName>
                                        </p:attrNameLst>
                                      </p:cBhvr>
                                      <p:to>
                                        <p:strVal val="visible"/>
                                      </p:to>
                                    </p:set>
                                    <p:animEffect filter="fade" transition="in">
                                      <p:cBhvr>
                                        <p:cTn dur="500"/>
                                        <p:tgtEl>
                                          <p:spTgt spid="2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3" st="3"/>
                                            </p:txEl>
                                          </p:spTgt>
                                        </p:tgtEl>
                                        <p:attrNameLst>
                                          <p:attrName>style.visibility</p:attrName>
                                        </p:attrNameLst>
                                      </p:cBhvr>
                                      <p:to>
                                        <p:strVal val="visible"/>
                                      </p:to>
                                    </p:set>
                                    <p:animEffect filter="fade" transition="in">
                                      <p:cBhvr>
                                        <p:cTn dur="500"/>
                                        <p:tgtEl>
                                          <p:spTgt spid="2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4" st="4"/>
                                            </p:txEl>
                                          </p:spTgt>
                                        </p:tgtEl>
                                        <p:attrNameLst>
                                          <p:attrName>style.visibility</p:attrName>
                                        </p:attrNameLst>
                                      </p:cBhvr>
                                      <p:to>
                                        <p:strVal val="visible"/>
                                      </p:to>
                                    </p:set>
                                    <p:animEffect filter="fade" transition="in">
                                      <p:cBhvr>
                                        <p:cTn dur="500"/>
                                        <p:tgtEl>
                                          <p:spTgt spid="27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5" st="5"/>
                                            </p:txEl>
                                          </p:spTgt>
                                        </p:tgtEl>
                                        <p:attrNameLst>
                                          <p:attrName>style.visibility</p:attrName>
                                        </p:attrNameLst>
                                      </p:cBhvr>
                                      <p:to>
                                        <p:strVal val="visible"/>
                                      </p:to>
                                    </p:set>
                                    <p:animEffect filter="fade" transition="in">
                                      <p:cBhvr>
                                        <p:cTn dur="500"/>
                                        <p:tgtEl>
                                          <p:spTgt spid="27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6" st="6"/>
                                            </p:txEl>
                                          </p:spTgt>
                                        </p:tgtEl>
                                        <p:attrNameLst>
                                          <p:attrName>style.visibility</p:attrName>
                                        </p:attrNameLst>
                                      </p:cBhvr>
                                      <p:to>
                                        <p:strVal val="visible"/>
                                      </p:to>
                                    </p:set>
                                    <p:animEffect filter="fade" transition="in">
                                      <p:cBhvr>
                                        <p:cTn dur="500"/>
                                        <p:tgtEl>
                                          <p:spTgt spid="27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7" st="7"/>
                                            </p:txEl>
                                          </p:spTgt>
                                        </p:tgtEl>
                                        <p:attrNameLst>
                                          <p:attrName>style.visibility</p:attrName>
                                        </p:attrNameLst>
                                      </p:cBhvr>
                                      <p:to>
                                        <p:strVal val="visible"/>
                                      </p:to>
                                    </p:set>
                                    <p:animEffect filter="fade" transition="in">
                                      <p:cBhvr>
                                        <p:cTn dur="500"/>
                                        <p:tgtEl>
                                          <p:spTgt spid="27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8" st="8"/>
                                            </p:txEl>
                                          </p:spTgt>
                                        </p:tgtEl>
                                        <p:attrNameLst>
                                          <p:attrName>style.visibility</p:attrName>
                                        </p:attrNameLst>
                                      </p:cBhvr>
                                      <p:to>
                                        <p:strVal val="visible"/>
                                      </p:to>
                                    </p:set>
                                    <p:animEffect filter="fade" transition="in">
                                      <p:cBhvr>
                                        <p:cTn dur="500"/>
                                        <p:tgtEl>
                                          <p:spTgt spid="270">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500"/>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500"/>
                                        <p:tgtEl>
                                          <p:spTgt spid="292"/>
                                        </p:tgtEl>
                                      </p:cBhvr>
                                    </p:animEffect>
                                  </p:childTnLst>
                                </p:cTn>
                              </p:par>
                              <p:par>
                                <p:cTn fill="hold" nodeType="withEffect" presetClass="exit" presetID="10" presetSubtype="0">
                                  <p:stCondLst>
                                    <p:cond delay="0"/>
                                  </p:stCondLst>
                                  <p:childTnLst>
                                    <p:animEffect filter="fade" transition="out">
                                      <p:cBhvr>
                                        <p:cTn dur="500"/>
                                        <p:tgtEl>
                                          <p:spTgt spid="287"/>
                                        </p:tgtEl>
                                      </p:cBhvr>
                                    </p:animEffect>
                                    <p:set>
                                      <p:cBhvr>
                                        <p:cTn dur="1" fill="hold">
                                          <p:stCondLst>
                                            <p:cond delay="500"/>
                                          </p:stCondLst>
                                        </p:cTn>
                                        <p:tgtEl>
                                          <p:spTgt spid="28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92"/>
                                        </p:tgtEl>
                                      </p:cBhvr>
                                    </p:animEffect>
                                    <p:set>
                                      <p:cBhvr>
                                        <p:cTn dur="1" fill="hold">
                                          <p:stCondLst>
                                            <p:cond delay="1000"/>
                                          </p:stCondLst>
                                        </p:cTn>
                                        <p:tgtEl>
                                          <p:spTgt spid="29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5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5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0"/>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Tracert</a:t>
            </a:r>
            <a:endParaRPr b="1" i="0" sz="4400" u="none" cap="none" strike="noStrike">
              <a:solidFill>
                <a:schemeClr val="dk1"/>
              </a:solidFill>
              <a:latin typeface="Tahoma"/>
              <a:ea typeface="Tahoma"/>
              <a:cs typeface="Tahoma"/>
              <a:sym typeface="Tahoma"/>
            </a:endParaRPr>
          </a:p>
        </p:txBody>
      </p:sp>
      <p:sp>
        <p:nvSpPr>
          <p:cNvPr id="305" name="Google Shape;305;p30"/>
          <p:cNvSpPr txBox="1"/>
          <p:nvPr>
            <p:ph idx="1" type="body"/>
          </p:nvPr>
        </p:nvSpPr>
        <p:spPr>
          <a:xfrm>
            <a:off x="156481" y="1155700"/>
            <a:ext cx="11811000"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מחשב א' ירשום את כתובת ה-IP ששלחה לו שגיאה.</a:t>
            </a:r>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292100" lvl="0" marL="292100" marR="0" rtl="1" algn="r">
              <a:lnSpc>
                <a:spcPct val="100000"/>
              </a:lnSpc>
              <a:spcBef>
                <a:spcPts val="1000"/>
              </a:spcBef>
              <a:spcAft>
                <a:spcPts val="0"/>
              </a:spcAft>
              <a:buClr>
                <a:schemeClr val="dk1"/>
              </a:buClr>
              <a:buSzPts val="3200"/>
              <a:buFont typeface="Noto Sans Symbols"/>
              <a:buChar char="▪"/>
            </a:pPr>
            <a:r>
              <a:rPr b="1" i="0" lang="en-US" sz="3200" u="none" cap="none" strike="noStrike">
                <a:solidFill>
                  <a:schemeClr val="dk1"/>
                </a:solidFill>
                <a:latin typeface="Tahoma"/>
                <a:ea typeface="Tahoma"/>
                <a:cs typeface="Tahoma"/>
                <a:sym typeface="Tahoma"/>
              </a:rPr>
              <a:t>מה עכשיו יעשה מחשב א'?</a:t>
            </a:r>
            <a:endParaRPr/>
          </a:p>
        </p:txBody>
      </p:sp>
      <p:cxnSp>
        <p:nvCxnSpPr>
          <p:cNvPr id="306" name="Google Shape;306;p30"/>
          <p:cNvCxnSpPr/>
          <p:nvPr/>
        </p:nvCxnSpPr>
        <p:spPr>
          <a:xfrm flipH="1" rot="10800000">
            <a:off x="4242780" y="2871938"/>
            <a:ext cx="5842266" cy="82714"/>
          </a:xfrm>
          <a:prstGeom prst="straightConnector1">
            <a:avLst/>
          </a:prstGeom>
          <a:noFill/>
          <a:ln cap="flat" cmpd="sng" w="38100">
            <a:solidFill>
              <a:schemeClr val="dk1"/>
            </a:solidFill>
            <a:prstDash val="solid"/>
            <a:miter lim="800000"/>
            <a:headEnd len="sm" w="sm" type="none"/>
            <a:tailEnd len="sm" w="sm" type="none"/>
          </a:ln>
        </p:spPr>
      </p:cxnSp>
      <p:cxnSp>
        <p:nvCxnSpPr>
          <p:cNvPr id="307" name="Google Shape;307;p30"/>
          <p:cNvCxnSpPr/>
          <p:nvPr/>
        </p:nvCxnSpPr>
        <p:spPr>
          <a:xfrm flipH="1" rot="10800000">
            <a:off x="1319532" y="3005878"/>
            <a:ext cx="2732842" cy="1205892"/>
          </a:xfrm>
          <a:prstGeom prst="straightConnector1">
            <a:avLst/>
          </a:prstGeom>
          <a:noFill/>
          <a:ln cap="flat" cmpd="sng" w="38100">
            <a:solidFill>
              <a:schemeClr val="dk1"/>
            </a:solidFill>
            <a:prstDash val="solid"/>
            <a:miter lim="800000"/>
            <a:headEnd len="sm" w="sm" type="none"/>
            <a:tailEnd len="sm" w="sm" type="none"/>
          </a:ln>
        </p:spPr>
      </p:cxnSp>
      <p:pic>
        <p:nvPicPr>
          <p:cNvPr descr="https://conceptdraw.com/a1785c3/p17/preview/640/pict--wireless-router-computers-and-network-isometric---vector-stencils-library.png--diagram-flowchart-example.png" id="308" name="Google Shape;308;p30"/>
          <p:cNvPicPr preferRelativeResize="0"/>
          <p:nvPr/>
        </p:nvPicPr>
        <p:blipFill rotWithShape="1">
          <a:blip r:embed="rId3">
            <a:alphaModFix/>
          </a:blip>
          <a:srcRect b="20924" l="27693" r="26076" t="18731"/>
          <a:stretch/>
        </p:blipFill>
        <p:spPr>
          <a:xfrm>
            <a:off x="3816867" y="1954710"/>
            <a:ext cx="1437296" cy="1735459"/>
          </a:xfrm>
          <a:prstGeom prst="rect">
            <a:avLst/>
          </a:prstGeom>
          <a:noFill/>
          <a:ln>
            <a:noFill/>
          </a:ln>
        </p:spPr>
      </p:pic>
      <p:cxnSp>
        <p:nvCxnSpPr>
          <p:cNvPr id="309" name="Google Shape;309;p30"/>
          <p:cNvCxnSpPr/>
          <p:nvPr/>
        </p:nvCxnSpPr>
        <p:spPr>
          <a:xfrm>
            <a:off x="10775376" y="3248209"/>
            <a:ext cx="150911" cy="1490075"/>
          </a:xfrm>
          <a:prstGeom prst="straightConnector1">
            <a:avLst/>
          </a:prstGeom>
          <a:noFill/>
          <a:ln cap="flat" cmpd="sng" w="38100">
            <a:solidFill>
              <a:schemeClr val="dk1"/>
            </a:solidFill>
            <a:prstDash val="solid"/>
            <a:miter lim="800000"/>
            <a:headEnd len="sm" w="sm" type="none"/>
            <a:tailEnd len="sm" w="sm" type="none"/>
          </a:ln>
        </p:spPr>
      </p:cxnSp>
      <p:pic>
        <p:nvPicPr>
          <p:cNvPr descr="Screen Clipping" id="310" name="Google Shape;310;p30"/>
          <p:cNvPicPr preferRelativeResize="0"/>
          <p:nvPr/>
        </p:nvPicPr>
        <p:blipFill rotWithShape="1">
          <a:blip r:embed="rId4">
            <a:alphaModFix/>
          </a:blip>
          <a:srcRect b="0" l="0" r="0" t="0"/>
          <a:stretch/>
        </p:blipFill>
        <p:spPr>
          <a:xfrm>
            <a:off x="9472117" y="4576052"/>
            <a:ext cx="2495364" cy="578412"/>
          </a:xfrm>
          <a:prstGeom prst="rect">
            <a:avLst/>
          </a:prstGeom>
          <a:noFill/>
          <a:ln>
            <a:noFill/>
          </a:ln>
        </p:spPr>
      </p:pic>
      <p:pic>
        <p:nvPicPr>
          <p:cNvPr descr="https://conceptdraw.com/a1785c3/p18/preview/640/pict--router-computers-and-network-isometric---vector-stencils-library.png--diagram-flowchart-example.png" id="311" name="Google Shape;311;p30"/>
          <p:cNvPicPr preferRelativeResize="0"/>
          <p:nvPr/>
        </p:nvPicPr>
        <p:blipFill rotWithShape="1">
          <a:blip r:embed="rId5">
            <a:alphaModFix/>
          </a:blip>
          <a:srcRect b="29696" l="28185" r="27551" t="30427"/>
          <a:stretch/>
        </p:blipFill>
        <p:spPr>
          <a:xfrm>
            <a:off x="9486944" y="2344406"/>
            <a:ext cx="1413830" cy="1178192"/>
          </a:xfrm>
          <a:prstGeom prst="rect">
            <a:avLst/>
          </a:prstGeom>
          <a:noFill/>
          <a:ln>
            <a:noFill/>
          </a:ln>
        </p:spPr>
      </p:pic>
      <p:sp>
        <p:nvSpPr>
          <p:cNvPr id="312" name="Google Shape;312;p30"/>
          <p:cNvSpPr/>
          <p:nvPr/>
        </p:nvSpPr>
        <p:spPr>
          <a:xfrm>
            <a:off x="4254019" y="2096961"/>
            <a:ext cx="1174108" cy="310450"/>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ראוטר א'</a:t>
            </a:r>
            <a:endParaRPr sz="1600">
              <a:solidFill>
                <a:schemeClr val="dk1"/>
              </a:solidFill>
              <a:latin typeface="Tahoma"/>
              <a:ea typeface="Tahoma"/>
              <a:cs typeface="Tahoma"/>
              <a:sym typeface="Tahoma"/>
            </a:endParaRPr>
          </a:p>
        </p:txBody>
      </p:sp>
      <p:sp>
        <p:nvSpPr>
          <p:cNvPr id="313" name="Google Shape;313;p30"/>
          <p:cNvSpPr/>
          <p:nvPr/>
        </p:nvSpPr>
        <p:spPr>
          <a:xfrm>
            <a:off x="9580552" y="2040655"/>
            <a:ext cx="1174108" cy="310450"/>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ראוטר ב'</a:t>
            </a:r>
            <a:endParaRPr sz="1600">
              <a:solidFill>
                <a:schemeClr val="dk1"/>
              </a:solidFill>
              <a:latin typeface="Tahoma"/>
              <a:ea typeface="Tahoma"/>
              <a:cs typeface="Tahoma"/>
              <a:sym typeface="Tahoma"/>
            </a:endParaRPr>
          </a:p>
        </p:txBody>
      </p:sp>
      <p:sp>
        <p:nvSpPr>
          <p:cNvPr id="314" name="Google Shape;314;p30"/>
          <p:cNvSpPr/>
          <p:nvPr/>
        </p:nvSpPr>
        <p:spPr>
          <a:xfrm>
            <a:off x="9936622" y="4248793"/>
            <a:ext cx="1174108" cy="310450"/>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שרת</a:t>
            </a:r>
            <a:endParaRPr sz="1600">
              <a:solidFill>
                <a:schemeClr val="dk1"/>
              </a:solidFill>
              <a:latin typeface="Tahoma"/>
              <a:ea typeface="Tahoma"/>
              <a:cs typeface="Tahoma"/>
              <a:sym typeface="Tahoma"/>
            </a:endParaRPr>
          </a:p>
        </p:txBody>
      </p:sp>
      <p:pic>
        <p:nvPicPr>
          <p:cNvPr id="315" name="Google Shape;315;p30"/>
          <p:cNvPicPr preferRelativeResize="0"/>
          <p:nvPr/>
        </p:nvPicPr>
        <p:blipFill rotWithShape="1">
          <a:blip r:embed="rId6">
            <a:alphaModFix/>
          </a:blip>
          <a:srcRect b="16821" l="0" r="0" t="0"/>
          <a:stretch/>
        </p:blipFill>
        <p:spPr>
          <a:xfrm flipH="1">
            <a:off x="470079" y="3593265"/>
            <a:ext cx="978320" cy="982787"/>
          </a:xfrm>
          <a:prstGeom prst="rect">
            <a:avLst/>
          </a:prstGeom>
          <a:noFill/>
          <a:ln>
            <a:noFill/>
          </a:ln>
        </p:spPr>
      </p:pic>
      <p:sp>
        <p:nvSpPr>
          <p:cNvPr id="316" name="Google Shape;316;p30"/>
          <p:cNvSpPr/>
          <p:nvPr/>
        </p:nvSpPr>
        <p:spPr>
          <a:xfrm>
            <a:off x="-39455" y="4753937"/>
            <a:ext cx="2239427" cy="300072"/>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800">
                <a:solidFill>
                  <a:schemeClr val="dk1"/>
                </a:solidFill>
                <a:latin typeface="Tahoma"/>
                <a:ea typeface="Tahoma"/>
                <a:cs typeface="Tahoma"/>
                <a:sym typeface="Tahoma"/>
              </a:rPr>
              <a:t>192.168.0.2</a:t>
            </a:r>
            <a:endParaRPr sz="1800">
              <a:solidFill>
                <a:schemeClr val="dk1"/>
              </a:solidFill>
              <a:latin typeface="Tahoma"/>
              <a:ea typeface="Tahoma"/>
              <a:cs typeface="Tahoma"/>
              <a:sym typeface="Tahoma"/>
            </a:endParaRPr>
          </a:p>
        </p:txBody>
      </p:sp>
      <p:sp>
        <p:nvSpPr>
          <p:cNvPr id="317" name="Google Shape;317;p30"/>
          <p:cNvSpPr/>
          <p:nvPr/>
        </p:nvSpPr>
        <p:spPr>
          <a:xfrm>
            <a:off x="418764" y="3248209"/>
            <a:ext cx="1174108" cy="310450"/>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מחשב א'</a:t>
            </a:r>
            <a:endParaRPr sz="1600">
              <a:solidFill>
                <a:schemeClr val="dk1"/>
              </a:solidFill>
              <a:latin typeface="Tahoma"/>
              <a:ea typeface="Tahoma"/>
              <a:cs typeface="Tahoma"/>
              <a:sym typeface="Tahoma"/>
            </a:endParaRPr>
          </a:p>
        </p:txBody>
      </p:sp>
      <p:sp>
        <p:nvSpPr>
          <p:cNvPr id="318" name="Google Shape;318;p30"/>
          <p:cNvSpPr/>
          <p:nvPr/>
        </p:nvSpPr>
        <p:spPr>
          <a:xfrm>
            <a:off x="2601646" y="3708813"/>
            <a:ext cx="2239427" cy="300072"/>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192.168.0.100</a:t>
            </a:r>
            <a:br>
              <a:rPr lang="en-US" sz="1600">
                <a:solidFill>
                  <a:schemeClr val="dk1"/>
                </a:solidFill>
                <a:latin typeface="Tahoma"/>
                <a:ea typeface="Tahoma"/>
                <a:cs typeface="Tahoma"/>
                <a:sym typeface="Tahoma"/>
              </a:rPr>
            </a:br>
            <a:endParaRPr sz="1600">
              <a:solidFill>
                <a:schemeClr val="dk1"/>
              </a:solidFill>
              <a:latin typeface="Tahoma"/>
              <a:ea typeface="Tahoma"/>
              <a:cs typeface="Tahoma"/>
              <a:sym typeface="Tahoma"/>
            </a:endParaRPr>
          </a:p>
        </p:txBody>
      </p:sp>
      <p:sp>
        <p:nvSpPr>
          <p:cNvPr id="319" name="Google Shape;319;p30"/>
          <p:cNvSpPr/>
          <p:nvPr/>
        </p:nvSpPr>
        <p:spPr>
          <a:xfrm>
            <a:off x="4237481" y="3860570"/>
            <a:ext cx="2530092" cy="300072"/>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124.16.7.100</a:t>
            </a:r>
            <a:br>
              <a:rPr lang="en-US" sz="1600">
                <a:solidFill>
                  <a:schemeClr val="dk1"/>
                </a:solidFill>
                <a:latin typeface="Tahoma"/>
                <a:ea typeface="Tahoma"/>
                <a:cs typeface="Tahoma"/>
                <a:sym typeface="Tahoma"/>
              </a:rPr>
            </a:br>
            <a:endParaRPr sz="1600">
              <a:solidFill>
                <a:schemeClr val="dk1"/>
              </a:solidFill>
              <a:latin typeface="Tahoma"/>
              <a:ea typeface="Tahoma"/>
              <a:cs typeface="Tahoma"/>
              <a:sym typeface="Tahoma"/>
            </a:endParaRPr>
          </a:p>
          <a:p>
            <a:pPr indent="0" lvl="0" marL="0" marR="0" rtl="1" algn="ctr">
              <a:spcBef>
                <a:spcPts val="0"/>
              </a:spcBef>
              <a:spcAft>
                <a:spcPts val="0"/>
              </a:spcAft>
              <a:buNone/>
            </a:pPr>
            <a:r>
              <a:t/>
            </a:r>
            <a:endParaRPr sz="1600">
              <a:solidFill>
                <a:schemeClr val="dk1"/>
              </a:solidFill>
              <a:latin typeface="Tahoma"/>
              <a:ea typeface="Tahoma"/>
              <a:cs typeface="Tahoma"/>
              <a:sym typeface="Tahoma"/>
            </a:endParaRPr>
          </a:p>
        </p:txBody>
      </p:sp>
      <p:sp>
        <p:nvSpPr>
          <p:cNvPr id="320" name="Google Shape;320;p30"/>
          <p:cNvSpPr/>
          <p:nvPr/>
        </p:nvSpPr>
        <p:spPr>
          <a:xfrm>
            <a:off x="9364956" y="5331862"/>
            <a:ext cx="2530092" cy="300072"/>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60.60.60.60</a:t>
            </a:r>
            <a:br>
              <a:rPr lang="en-US" sz="1600">
                <a:solidFill>
                  <a:schemeClr val="dk1"/>
                </a:solidFill>
                <a:latin typeface="Tahoma"/>
                <a:ea typeface="Tahoma"/>
                <a:cs typeface="Tahoma"/>
                <a:sym typeface="Tahoma"/>
              </a:rPr>
            </a:br>
            <a:endParaRPr sz="1600">
              <a:solidFill>
                <a:schemeClr val="dk1"/>
              </a:solidFill>
              <a:latin typeface="Tahoma"/>
              <a:ea typeface="Tahoma"/>
              <a:cs typeface="Tahoma"/>
              <a:sym typeface="Tahoma"/>
            </a:endParaRPr>
          </a:p>
        </p:txBody>
      </p:sp>
      <p:pic>
        <p:nvPicPr>
          <p:cNvPr descr="https://upload.wikimedia.org/wikipedia/commons/thumb/7/7c/Facebook_New_Logo_(2015).svg/220px-Facebook_New_Logo_(2015).svg.png" id="321" name="Google Shape;321;p30"/>
          <p:cNvPicPr preferRelativeResize="0"/>
          <p:nvPr/>
        </p:nvPicPr>
        <p:blipFill rotWithShape="1">
          <a:blip r:embed="rId7">
            <a:alphaModFix/>
          </a:blip>
          <a:srcRect b="0" l="0" r="0" t="0"/>
          <a:stretch/>
        </p:blipFill>
        <p:spPr>
          <a:xfrm>
            <a:off x="10705024" y="4806543"/>
            <a:ext cx="584322" cy="220449"/>
          </a:xfrm>
          <a:prstGeom prst="rect">
            <a:avLst/>
          </a:prstGeom>
          <a:noFill/>
          <a:ln>
            <a:noFill/>
          </a:ln>
        </p:spPr>
      </p:pic>
      <p:sp>
        <p:nvSpPr>
          <p:cNvPr id="322" name="Google Shape;322;p30"/>
          <p:cNvSpPr/>
          <p:nvPr/>
        </p:nvSpPr>
        <p:spPr>
          <a:xfrm>
            <a:off x="8088803" y="3535960"/>
            <a:ext cx="2530092" cy="300072"/>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124.16.7.200</a:t>
            </a:r>
            <a:endParaRPr/>
          </a:p>
          <a:p>
            <a:pPr indent="0" lvl="0" marL="0" marR="0" rtl="1" algn="ctr">
              <a:spcBef>
                <a:spcPts val="0"/>
              </a:spcBef>
              <a:spcAft>
                <a:spcPts val="0"/>
              </a:spcAft>
              <a:buNone/>
            </a:pPr>
            <a:r>
              <a:t/>
            </a:r>
            <a:endParaRPr sz="1600">
              <a:solidFill>
                <a:schemeClr val="dk1"/>
              </a:solidFill>
              <a:latin typeface="Tahoma"/>
              <a:ea typeface="Tahoma"/>
              <a:cs typeface="Tahoma"/>
              <a:sym typeface="Tahoma"/>
            </a:endParaRPr>
          </a:p>
        </p:txBody>
      </p:sp>
      <p:sp>
        <p:nvSpPr>
          <p:cNvPr id="323" name="Google Shape;323;p30"/>
          <p:cNvSpPr/>
          <p:nvPr/>
        </p:nvSpPr>
        <p:spPr>
          <a:xfrm>
            <a:off x="10149354" y="3499683"/>
            <a:ext cx="2530092" cy="300072"/>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60.60.60.70</a:t>
            </a:r>
            <a:br>
              <a:rPr lang="en-US" sz="1600">
                <a:solidFill>
                  <a:schemeClr val="dk1"/>
                </a:solidFill>
                <a:latin typeface="Tahoma"/>
                <a:ea typeface="Tahoma"/>
                <a:cs typeface="Tahoma"/>
                <a:sym typeface="Tahoma"/>
              </a:rPr>
            </a:br>
            <a:endParaRPr sz="1600">
              <a:solidFill>
                <a:schemeClr val="dk1"/>
              </a:solidFill>
              <a:latin typeface="Tahoma"/>
              <a:ea typeface="Tahoma"/>
              <a:cs typeface="Tahoma"/>
              <a:sym typeface="Tahoma"/>
            </a:endParaRPr>
          </a:p>
        </p:txBody>
      </p:sp>
      <p:sp>
        <p:nvSpPr>
          <p:cNvPr id="324" name="Google Shape;324;p30"/>
          <p:cNvSpPr/>
          <p:nvPr/>
        </p:nvSpPr>
        <p:spPr>
          <a:xfrm>
            <a:off x="220752" y="5256798"/>
            <a:ext cx="3007551" cy="545808"/>
          </a:xfrm>
          <a:prstGeom prst="roundRect">
            <a:avLst>
              <a:gd fmla="val 16667" name="adj"/>
            </a:avLst>
          </a:prstGeom>
          <a:solidFill>
            <a:srgbClr val="FF0000"/>
          </a:solid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0">
            <a:noAutofit/>
          </a:bodyPr>
          <a:lstStyle/>
          <a:p>
            <a:pPr indent="0" lvl="0" marL="0" marR="0" rtl="0" algn="l">
              <a:spcBef>
                <a:spcPts val="0"/>
              </a:spcBef>
              <a:spcAft>
                <a:spcPts val="0"/>
              </a:spcAft>
              <a:buNone/>
            </a:pPr>
            <a:r>
              <a:rPr b="1" lang="en-US" sz="1600">
                <a:solidFill>
                  <a:schemeClr val="lt1"/>
                </a:solidFill>
                <a:latin typeface="Tahoma"/>
                <a:ea typeface="Tahoma"/>
                <a:cs typeface="Tahoma"/>
                <a:sym typeface="Tahoma"/>
              </a:rPr>
              <a:t>                ICMP ERROR</a:t>
            </a:r>
            <a:br>
              <a:rPr b="1" lang="en-US" sz="1600">
                <a:solidFill>
                  <a:schemeClr val="lt1"/>
                </a:solidFill>
                <a:latin typeface="Tahoma"/>
                <a:ea typeface="Tahoma"/>
                <a:cs typeface="Tahoma"/>
                <a:sym typeface="Tahoma"/>
              </a:rPr>
            </a:br>
            <a:r>
              <a:rPr b="1" lang="en-US" sz="1600">
                <a:solidFill>
                  <a:schemeClr val="lt1"/>
                </a:solidFill>
                <a:latin typeface="Tahoma"/>
                <a:ea typeface="Tahoma"/>
                <a:cs typeface="Tahoma"/>
                <a:sym typeface="Tahoma"/>
              </a:rPr>
              <a:t>	 </a:t>
            </a:r>
            <a:r>
              <a:rPr lang="en-US" sz="1600">
                <a:solidFill>
                  <a:schemeClr val="lt1"/>
                </a:solidFill>
                <a:latin typeface="Tahoma"/>
                <a:ea typeface="Tahoma"/>
                <a:cs typeface="Tahoma"/>
                <a:sym typeface="Tahoma"/>
              </a:rPr>
              <a:t>TTL Exceeded</a:t>
            </a:r>
            <a:endParaRPr sz="1600">
              <a:solidFill>
                <a:schemeClr val="lt1"/>
              </a:solidFill>
              <a:latin typeface="Calibri"/>
              <a:ea typeface="Calibri"/>
              <a:cs typeface="Calibri"/>
              <a:sym typeface="Calibri"/>
            </a:endParaRPr>
          </a:p>
        </p:txBody>
      </p:sp>
      <p:graphicFrame>
        <p:nvGraphicFramePr>
          <p:cNvPr id="325" name="Google Shape;325;p30"/>
          <p:cNvGraphicFramePr/>
          <p:nvPr/>
        </p:nvGraphicFramePr>
        <p:xfrm>
          <a:off x="106198" y="1932716"/>
          <a:ext cx="3000000" cy="3000000"/>
        </p:xfrm>
        <a:graphic>
          <a:graphicData uri="http://schemas.openxmlformats.org/drawingml/2006/table">
            <a:tbl>
              <a:tblPr bandRow="1" firstRow="1">
                <a:noFill/>
                <a:tableStyleId>{59513788-4AA7-474F-8800-C9544E929D0E}</a:tableStyleId>
              </a:tblPr>
              <a:tblGrid>
                <a:gridCol w="555550"/>
                <a:gridCol w="1666475"/>
              </a:tblGrid>
              <a:tr h="326225">
                <a:tc gridSpan="2">
                  <a:txBody>
                    <a:bodyPr/>
                    <a:lstStyle/>
                    <a:p>
                      <a:pPr indent="0" lvl="0" marL="0" marR="0" rtl="1" algn="ctr">
                        <a:spcBef>
                          <a:spcPts val="0"/>
                        </a:spcBef>
                        <a:spcAft>
                          <a:spcPts val="0"/>
                        </a:spcAft>
                        <a:buNone/>
                      </a:pPr>
                      <a:r>
                        <a:rPr b="1" lang="en-US" sz="1800" u="none" cap="none" strike="noStrike"/>
                        <a:t>Tracert list</a:t>
                      </a:r>
                      <a:endParaRPr/>
                    </a:p>
                  </a:txBody>
                  <a:tcPr marT="45725" marB="45725" marR="91450" marL="91450"/>
                </a:tc>
                <a:tc hMerge="1"/>
              </a:tr>
              <a:tr h="423225">
                <a:tc>
                  <a:txBody>
                    <a:bodyPr/>
                    <a:lstStyle/>
                    <a:p>
                      <a:pPr indent="0" lvl="0" marL="0" marR="0" rtl="0" algn="l">
                        <a:spcBef>
                          <a:spcPts val="0"/>
                        </a:spcBef>
                        <a:spcAft>
                          <a:spcPts val="0"/>
                        </a:spcAft>
                        <a:buNone/>
                      </a:pPr>
                      <a:r>
                        <a:rPr b="1" lang="en-US" sz="1800" u="none" cap="none" strike="noStrike"/>
                        <a:t>1</a:t>
                      </a:r>
                      <a:endParaRPr/>
                    </a:p>
                  </a:txBody>
                  <a:tcPr marT="45725" marB="45725" marR="91450" marL="91450">
                    <a:lnR cap="flat" cmpd="sng" w="1270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chemeClr val="dk1"/>
                        </a:buClr>
                        <a:buSzPts val="1800"/>
                        <a:buFont typeface="Calibri"/>
                        <a:buNone/>
                      </a:pPr>
                      <a:r>
                        <a:rPr b="1" lang="en-US" sz="1800" u="none" cap="none" strike="noStrike"/>
                        <a:t>192.168.0.100</a:t>
                      </a:r>
                      <a:endParaRPr/>
                    </a:p>
                  </a:txBody>
                  <a:tcPr marT="45725" marB="45725" marR="91450" marL="91450">
                    <a:lnL cap="flat" cmpd="sng" w="12700">
                      <a:solidFill>
                        <a:schemeClr val="dk1"/>
                      </a:solidFill>
                      <a:prstDash val="solid"/>
                      <a:round/>
                      <a:headEnd len="sm" w="sm" type="none"/>
                      <a:tailEnd len="sm" w="sm" type="none"/>
                    </a:lnL>
                  </a:tcPr>
                </a:tc>
              </a:tr>
            </a:tbl>
          </a:graphicData>
        </a:graphic>
      </p:graphicFrame>
      <p:pic>
        <p:nvPicPr>
          <p:cNvPr descr="http://www.u7solutions.com/files/u7solutions/client-files/inline-images/email-1.png" id="326" name="Google Shape;326;p30"/>
          <p:cNvPicPr preferRelativeResize="0"/>
          <p:nvPr/>
        </p:nvPicPr>
        <p:blipFill rotWithShape="1">
          <a:blip r:embed="rId8">
            <a:alphaModFix/>
          </a:blip>
          <a:srcRect b="0" l="0" r="0" t="0"/>
          <a:stretch/>
        </p:blipFill>
        <p:spPr>
          <a:xfrm>
            <a:off x="322304" y="5231894"/>
            <a:ext cx="834156" cy="583910"/>
          </a:xfrm>
          <a:prstGeom prst="rect">
            <a:avLst/>
          </a:prstGeom>
          <a:solidFill>
            <a:srgbClr val="FF0000"/>
          </a:solidFill>
          <a:ln cap="flat" cmpd="sng" w="9525">
            <a:solidFill>
              <a:srgbClr val="7F7F7F"/>
            </a:solidFill>
            <a:prstDash val="solid"/>
            <a:round/>
            <a:headEnd len="sm" w="sm" type="none"/>
            <a:tailEnd len="sm" w="sm" type="none"/>
          </a:ln>
          <a:effectLst>
            <a:outerShdw blurRad="50800" rotWithShape="0" algn="tl" dir="2700000" dist="38100">
              <a:srgbClr val="000000">
                <a:alpha val="40000"/>
              </a:srgbClr>
            </a:outerShdw>
          </a:effectLst>
        </p:spPr>
      </p:pic>
      <p:sp>
        <p:nvSpPr>
          <p:cNvPr id="327" name="Google Shape;327;p30"/>
          <p:cNvSpPr/>
          <p:nvPr/>
        </p:nvSpPr>
        <p:spPr>
          <a:xfrm>
            <a:off x="840982" y="5855359"/>
            <a:ext cx="2530092" cy="300072"/>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400">
                <a:solidFill>
                  <a:schemeClr val="dk1"/>
                </a:solidFill>
                <a:latin typeface="Tahoma"/>
                <a:ea typeface="Tahoma"/>
                <a:cs typeface="Tahoma"/>
                <a:sym typeface="Tahoma"/>
              </a:rPr>
              <a:t>Src IP: 192.168.0.100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500"/>
                                        <p:tgtEl>
                                          <p:spTgt spid="304"/>
                                        </p:tgtEl>
                                      </p:cBhvr>
                                    </p:animEffect>
                                  </p:childTnLst>
                                </p:cTn>
                              </p:par>
                              <p:par>
                                <p:cTn fill="hold" nodeType="with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500"/>
                                        <p:tgtEl>
                                          <p:spTgt spid="314"/>
                                        </p:tgtEl>
                                      </p:cBhvr>
                                    </p:animEffect>
                                  </p:childTnLst>
                                </p:cTn>
                              </p:par>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500"/>
                                        <p:tgtEl>
                                          <p:spTgt spid="326"/>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5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500"/>
                                        <p:tgtEl>
                                          <p:spTgt spid="310"/>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500"/>
                                        <p:tgtEl>
                                          <p:spTgt spid="317"/>
                                        </p:tgtEl>
                                      </p:cBhvr>
                                    </p:animEffect>
                                  </p:childTnLst>
                                </p:cTn>
                              </p:par>
                              <p:par>
                                <p:cTn fill="hold" nodeType="with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500"/>
                                        <p:tgtEl>
                                          <p:spTgt spid="324"/>
                                        </p:tgtEl>
                                      </p:cBhvr>
                                    </p:animEffect>
                                  </p:childTnLst>
                                </p:cTn>
                              </p:par>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500"/>
                                        <p:tgtEl>
                                          <p:spTgt spid="320"/>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500"/>
                                        <p:tgtEl>
                                          <p:spTgt spid="308"/>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500"/>
                                        <p:tgtEl>
                                          <p:spTgt spid="321"/>
                                        </p:tgtEl>
                                      </p:cBhvr>
                                    </p:animEffect>
                                  </p:childTnLst>
                                </p:cTn>
                              </p:par>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
                                        <p:tgtEl>
                                          <p:spTgt spid="307"/>
                                        </p:tgtEl>
                                      </p:cBhvr>
                                    </p:animEffect>
                                  </p:childTnLst>
                                </p:cTn>
                              </p:par>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500"/>
                                        <p:tgtEl>
                                          <p:spTgt spid="306"/>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500"/>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500"/>
                                        <p:tgtEl>
                                          <p:spTgt spid="318"/>
                                        </p:tgtEl>
                                      </p:cBhvr>
                                    </p:animEffect>
                                  </p:childTnLst>
                                </p:cTn>
                              </p:par>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500"/>
                                        <p:tgtEl>
                                          <p:spTgt spid="319"/>
                                        </p:tgtEl>
                                      </p:cBhvr>
                                    </p:animEffect>
                                  </p:childTnLst>
                                </p:cTn>
                              </p:par>
                              <p:par>
                                <p:cTn fill="hold" nodeType="with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500"/>
                                        <p:tgtEl>
                                          <p:spTgt spid="322"/>
                                        </p:tgtEl>
                                      </p:cBhvr>
                                    </p:animEffec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5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500"/>
                                        <p:tgtEl>
                                          <p:spTgt spid="311"/>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par>
                                <p:cTn fill="hold" nodeType="with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500"/>
                                        <p:tgtEl>
                                          <p:spTgt spid="313"/>
                                        </p:tgtEl>
                                      </p:cBhvr>
                                    </p:animEffect>
                                  </p:childTnLst>
                                </p:cTn>
                              </p:par>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500"/>
                                        <p:tgtEl>
                                          <p:spTgt spid="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0" st="0"/>
                                            </p:txEl>
                                          </p:spTgt>
                                        </p:tgtEl>
                                        <p:attrNameLst>
                                          <p:attrName>style.visibility</p:attrName>
                                        </p:attrNameLst>
                                      </p:cBhvr>
                                      <p:to>
                                        <p:strVal val="visible"/>
                                      </p:to>
                                    </p:set>
                                    <p:animEffect filter="fade" transition="in">
                                      <p:cBhvr>
                                        <p:cTn dur="500"/>
                                        <p:tgtEl>
                                          <p:spTgt spid="3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1" st="1"/>
                                            </p:txEl>
                                          </p:spTgt>
                                        </p:tgtEl>
                                        <p:attrNameLst>
                                          <p:attrName>style.visibility</p:attrName>
                                        </p:attrNameLst>
                                      </p:cBhvr>
                                      <p:to>
                                        <p:strVal val="visible"/>
                                      </p:to>
                                    </p:set>
                                    <p:animEffect filter="fade" transition="in">
                                      <p:cBhvr>
                                        <p:cTn dur="500"/>
                                        <p:tgtEl>
                                          <p:spTgt spid="3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2" st="2"/>
                                            </p:txEl>
                                          </p:spTgt>
                                        </p:tgtEl>
                                        <p:attrNameLst>
                                          <p:attrName>style.visibility</p:attrName>
                                        </p:attrNameLst>
                                      </p:cBhvr>
                                      <p:to>
                                        <p:strVal val="visible"/>
                                      </p:to>
                                    </p:set>
                                    <p:animEffect filter="fade" transition="in">
                                      <p:cBhvr>
                                        <p:cTn dur="500"/>
                                        <p:tgtEl>
                                          <p:spTgt spid="3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3" st="3"/>
                                            </p:txEl>
                                          </p:spTgt>
                                        </p:tgtEl>
                                        <p:attrNameLst>
                                          <p:attrName>style.visibility</p:attrName>
                                        </p:attrNameLst>
                                      </p:cBhvr>
                                      <p:to>
                                        <p:strVal val="visible"/>
                                      </p:to>
                                    </p:set>
                                    <p:animEffect filter="fade" transition="in">
                                      <p:cBhvr>
                                        <p:cTn dur="500"/>
                                        <p:tgtEl>
                                          <p:spTgt spid="3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4" st="4"/>
                                            </p:txEl>
                                          </p:spTgt>
                                        </p:tgtEl>
                                        <p:attrNameLst>
                                          <p:attrName>style.visibility</p:attrName>
                                        </p:attrNameLst>
                                      </p:cBhvr>
                                      <p:to>
                                        <p:strVal val="visible"/>
                                      </p:to>
                                    </p:set>
                                    <p:animEffect filter="fade" transition="in">
                                      <p:cBhvr>
                                        <p:cTn dur="500"/>
                                        <p:tgtEl>
                                          <p:spTgt spid="30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5" st="5"/>
                                            </p:txEl>
                                          </p:spTgt>
                                        </p:tgtEl>
                                        <p:attrNameLst>
                                          <p:attrName>style.visibility</p:attrName>
                                        </p:attrNameLst>
                                      </p:cBhvr>
                                      <p:to>
                                        <p:strVal val="visible"/>
                                      </p:to>
                                    </p:set>
                                    <p:animEffect filter="fade" transition="in">
                                      <p:cBhvr>
                                        <p:cTn dur="500"/>
                                        <p:tgtEl>
                                          <p:spTgt spid="30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6" st="6"/>
                                            </p:txEl>
                                          </p:spTgt>
                                        </p:tgtEl>
                                        <p:attrNameLst>
                                          <p:attrName>style.visibility</p:attrName>
                                        </p:attrNameLst>
                                      </p:cBhvr>
                                      <p:to>
                                        <p:strVal val="visible"/>
                                      </p:to>
                                    </p:set>
                                    <p:animEffect filter="fade" transition="in">
                                      <p:cBhvr>
                                        <p:cTn dur="500"/>
                                        <p:tgtEl>
                                          <p:spTgt spid="30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7" st="7"/>
                                            </p:txEl>
                                          </p:spTgt>
                                        </p:tgtEl>
                                        <p:attrNameLst>
                                          <p:attrName>style.visibility</p:attrName>
                                        </p:attrNameLst>
                                      </p:cBhvr>
                                      <p:to>
                                        <p:strVal val="visible"/>
                                      </p:to>
                                    </p:set>
                                    <p:animEffect filter="fade" transition="in">
                                      <p:cBhvr>
                                        <p:cTn dur="500"/>
                                        <p:tgtEl>
                                          <p:spTgt spid="30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8" st="8"/>
                                            </p:txEl>
                                          </p:spTgt>
                                        </p:tgtEl>
                                        <p:attrNameLst>
                                          <p:attrName>style.visibility</p:attrName>
                                        </p:attrNameLst>
                                      </p:cBhvr>
                                      <p:to>
                                        <p:strVal val="visible"/>
                                      </p:to>
                                    </p:set>
                                    <p:animEffect filter="fade" transition="in">
                                      <p:cBhvr>
                                        <p:cTn dur="500"/>
                                        <p:tgtEl>
                                          <p:spTgt spid="30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500"/>
                                        <p:tgtEl>
                                          <p:spTgt spid="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1"/>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Tracert</a:t>
            </a:r>
            <a:endParaRPr b="1" i="0" sz="4400" u="none" cap="none" strike="noStrike">
              <a:solidFill>
                <a:schemeClr val="dk1"/>
              </a:solidFill>
              <a:latin typeface="Tahoma"/>
              <a:ea typeface="Tahoma"/>
              <a:cs typeface="Tahoma"/>
              <a:sym typeface="Tahoma"/>
            </a:endParaRPr>
          </a:p>
        </p:txBody>
      </p:sp>
      <p:sp>
        <p:nvSpPr>
          <p:cNvPr id="334" name="Google Shape;334;p31"/>
          <p:cNvSpPr txBox="1"/>
          <p:nvPr>
            <p:ph idx="1" type="body"/>
          </p:nvPr>
        </p:nvSpPr>
        <p:spPr>
          <a:xfrm>
            <a:off x="156481" y="1155700"/>
            <a:ext cx="11811000"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כעת מחשב א' יעלה את שדה ה-TTL ב-1 וישלח שוב.</a:t>
            </a:r>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איך מחשב א' ידע מתי לעצור?</a:t>
            </a:r>
            <a:endParaRPr/>
          </a:p>
        </p:txBody>
      </p:sp>
      <p:cxnSp>
        <p:nvCxnSpPr>
          <p:cNvPr id="335" name="Google Shape;335;p31"/>
          <p:cNvCxnSpPr/>
          <p:nvPr/>
        </p:nvCxnSpPr>
        <p:spPr>
          <a:xfrm flipH="1" rot="10800000">
            <a:off x="4242780" y="2871938"/>
            <a:ext cx="5842266" cy="82714"/>
          </a:xfrm>
          <a:prstGeom prst="straightConnector1">
            <a:avLst/>
          </a:prstGeom>
          <a:noFill/>
          <a:ln cap="flat" cmpd="sng" w="38100">
            <a:solidFill>
              <a:schemeClr val="dk1"/>
            </a:solidFill>
            <a:prstDash val="solid"/>
            <a:miter lim="800000"/>
            <a:headEnd len="sm" w="sm" type="none"/>
            <a:tailEnd len="sm" w="sm" type="none"/>
          </a:ln>
        </p:spPr>
      </p:cxnSp>
      <p:cxnSp>
        <p:nvCxnSpPr>
          <p:cNvPr id="336" name="Google Shape;336;p31"/>
          <p:cNvCxnSpPr/>
          <p:nvPr/>
        </p:nvCxnSpPr>
        <p:spPr>
          <a:xfrm flipH="1" rot="10800000">
            <a:off x="1319532" y="3005878"/>
            <a:ext cx="2732842" cy="1205892"/>
          </a:xfrm>
          <a:prstGeom prst="straightConnector1">
            <a:avLst/>
          </a:prstGeom>
          <a:noFill/>
          <a:ln cap="flat" cmpd="sng" w="38100">
            <a:solidFill>
              <a:schemeClr val="dk1"/>
            </a:solidFill>
            <a:prstDash val="solid"/>
            <a:miter lim="800000"/>
            <a:headEnd len="sm" w="sm" type="none"/>
            <a:tailEnd len="sm" w="sm" type="none"/>
          </a:ln>
        </p:spPr>
      </p:cxnSp>
      <p:pic>
        <p:nvPicPr>
          <p:cNvPr descr="https://conceptdraw.com/a1785c3/p17/preview/640/pict--wireless-router-computers-and-network-isometric---vector-stencils-library.png--diagram-flowchart-example.png" id="337" name="Google Shape;337;p31"/>
          <p:cNvPicPr preferRelativeResize="0"/>
          <p:nvPr/>
        </p:nvPicPr>
        <p:blipFill rotWithShape="1">
          <a:blip r:embed="rId3">
            <a:alphaModFix/>
          </a:blip>
          <a:srcRect b="20924" l="27693" r="26076" t="18731"/>
          <a:stretch/>
        </p:blipFill>
        <p:spPr>
          <a:xfrm>
            <a:off x="3816867" y="1954710"/>
            <a:ext cx="1437296" cy="1735459"/>
          </a:xfrm>
          <a:prstGeom prst="rect">
            <a:avLst/>
          </a:prstGeom>
          <a:noFill/>
          <a:ln>
            <a:noFill/>
          </a:ln>
        </p:spPr>
      </p:pic>
      <p:cxnSp>
        <p:nvCxnSpPr>
          <p:cNvPr id="338" name="Google Shape;338;p31"/>
          <p:cNvCxnSpPr/>
          <p:nvPr/>
        </p:nvCxnSpPr>
        <p:spPr>
          <a:xfrm>
            <a:off x="10775376" y="3248209"/>
            <a:ext cx="150911" cy="1490075"/>
          </a:xfrm>
          <a:prstGeom prst="straightConnector1">
            <a:avLst/>
          </a:prstGeom>
          <a:noFill/>
          <a:ln cap="flat" cmpd="sng" w="38100">
            <a:solidFill>
              <a:schemeClr val="dk1"/>
            </a:solidFill>
            <a:prstDash val="solid"/>
            <a:miter lim="800000"/>
            <a:headEnd len="sm" w="sm" type="none"/>
            <a:tailEnd len="sm" w="sm" type="none"/>
          </a:ln>
        </p:spPr>
      </p:cxnSp>
      <p:pic>
        <p:nvPicPr>
          <p:cNvPr descr="Screen Clipping" id="339" name="Google Shape;339;p31"/>
          <p:cNvPicPr preferRelativeResize="0"/>
          <p:nvPr/>
        </p:nvPicPr>
        <p:blipFill rotWithShape="1">
          <a:blip r:embed="rId4">
            <a:alphaModFix/>
          </a:blip>
          <a:srcRect b="0" l="0" r="0" t="0"/>
          <a:stretch/>
        </p:blipFill>
        <p:spPr>
          <a:xfrm>
            <a:off x="9472117" y="4576052"/>
            <a:ext cx="2495364" cy="578412"/>
          </a:xfrm>
          <a:prstGeom prst="rect">
            <a:avLst/>
          </a:prstGeom>
          <a:noFill/>
          <a:ln>
            <a:noFill/>
          </a:ln>
        </p:spPr>
      </p:pic>
      <p:pic>
        <p:nvPicPr>
          <p:cNvPr descr="https://conceptdraw.com/a1785c3/p18/preview/640/pict--router-computers-and-network-isometric---vector-stencils-library.png--diagram-flowchart-example.png" id="340" name="Google Shape;340;p31"/>
          <p:cNvPicPr preferRelativeResize="0"/>
          <p:nvPr/>
        </p:nvPicPr>
        <p:blipFill rotWithShape="1">
          <a:blip r:embed="rId5">
            <a:alphaModFix/>
          </a:blip>
          <a:srcRect b="29696" l="28185" r="27551" t="30427"/>
          <a:stretch/>
        </p:blipFill>
        <p:spPr>
          <a:xfrm>
            <a:off x="9486944" y="2344406"/>
            <a:ext cx="1413830" cy="1178192"/>
          </a:xfrm>
          <a:prstGeom prst="rect">
            <a:avLst/>
          </a:prstGeom>
          <a:noFill/>
          <a:ln>
            <a:noFill/>
          </a:ln>
        </p:spPr>
      </p:pic>
      <p:sp>
        <p:nvSpPr>
          <p:cNvPr id="341" name="Google Shape;341;p31"/>
          <p:cNvSpPr/>
          <p:nvPr/>
        </p:nvSpPr>
        <p:spPr>
          <a:xfrm>
            <a:off x="4254019" y="2096961"/>
            <a:ext cx="1174108" cy="310450"/>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ראוטר א'</a:t>
            </a:r>
            <a:endParaRPr sz="1600">
              <a:solidFill>
                <a:schemeClr val="dk1"/>
              </a:solidFill>
              <a:latin typeface="Tahoma"/>
              <a:ea typeface="Tahoma"/>
              <a:cs typeface="Tahoma"/>
              <a:sym typeface="Tahoma"/>
            </a:endParaRPr>
          </a:p>
        </p:txBody>
      </p:sp>
      <p:sp>
        <p:nvSpPr>
          <p:cNvPr id="342" name="Google Shape;342;p31"/>
          <p:cNvSpPr/>
          <p:nvPr/>
        </p:nvSpPr>
        <p:spPr>
          <a:xfrm>
            <a:off x="9580552" y="2040655"/>
            <a:ext cx="1174108" cy="310450"/>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ראוטר ב'</a:t>
            </a:r>
            <a:endParaRPr sz="1600">
              <a:solidFill>
                <a:schemeClr val="dk1"/>
              </a:solidFill>
              <a:latin typeface="Tahoma"/>
              <a:ea typeface="Tahoma"/>
              <a:cs typeface="Tahoma"/>
              <a:sym typeface="Tahoma"/>
            </a:endParaRPr>
          </a:p>
        </p:txBody>
      </p:sp>
      <p:sp>
        <p:nvSpPr>
          <p:cNvPr id="343" name="Google Shape;343;p31"/>
          <p:cNvSpPr/>
          <p:nvPr/>
        </p:nvSpPr>
        <p:spPr>
          <a:xfrm>
            <a:off x="9936622" y="4248793"/>
            <a:ext cx="1174108" cy="310450"/>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שרת</a:t>
            </a:r>
            <a:endParaRPr sz="1600">
              <a:solidFill>
                <a:schemeClr val="dk1"/>
              </a:solidFill>
              <a:latin typeface="Tahoma"/>
              <a:ea typeface="Tahoma"/>
              <a:cs typeface="Tahoma"/>
              <a:sym typeface="Tahoma"/>
            </a:endParaRPr>
          </a:p>
        </p:txBody>
      </p:sp>
      <p:pic>
        <p:nvPicPr>
          <p:cNvPr id="344" name="Google Shape;344;p31"/>
          <p:cNvPicPr preferRelativeResize="0"/>
          <p:nvPr/>
        </p:nvPicPr>
        <p:blipFill rotWithShape="1">
          <a:blip r:embed="rId6">
            <a:alphaModFix/>
          </a:blip>
          <a:srcRect b="16821" l="0" r="0" t="0"/>
          <a:stretch/>
        </p:blipFill>
        <p:spPr>
          <a:xfrm flipH="1">
            <a:off x="470079" y="3593265"/>
            <a:ext cx="978320" cy="982787"/>
          </a:xfrm>
          <a:prstGeom prst="rect">
            <a:avLst/>
          </a:prstGeom>
          <a:noFill/>
          <a:ln>
            <a:noFill/>
          </a:ln>
        </p:spPr>
      </p:pic>
      <p:sp>
        <p:nvSpPr>
          <p:cNvPr id="345" name="Google Shape;345;p31"/>
          <p:cNvSpPr/>
          <p:nvPr/>
        </p:nvSpPr>
        <p:spPr>
          <a:xfrm>
            <a:off x="-39455" y="4753937"/>
            <a:ext cx="2239427" cy="300072"/>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800">
                <a:solidFill>
                  <a:schemeClr val="dk1"/>
                </a:solidFill>
                <a:latin typeface="Tahoma"/>
                <a:ea typeface="Tahoma"/>
                <a:cs typeface="Tahoma"/>
                <a:sym typeface="Tahoma"/>
              </a:rPr>
              <a:t>192.168.0.2</a:t>
            </a:r>
            <a:endParaRPr sz="1800">
              <a:solidFill>
                <a:schemeClr val="dk1"/>
              </a:solidFill>
              <a:latin typeface="Tahoma"/>
              <a:ea typeface="Tahoma"/>
              <a:cs typeface="Tahoma"/>
              <a:sym typeface="Tahoma"/>
            </a:endParaRPr>
          </a:p>
        </p:txBody>
      </p:sp>
      <p:sp>
        <p:nvSpPr>
          <p:cNvPr id="346" name="Google Shape;346;p31"/>
          <p:cNvSpPr/>
          <p:nvPr/>
        </p:nvSpPr>
        <p:spPr>
          <a:xfrm>
            <a:off x="418764" y="3248209"/>
            <a:ext cx="1174108" cy="310450"/>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מחשב א'</a:t>
            </a:r>
            <a:endParaRPr sz="1600">
              <a:solidFill>
                <a:schemeClr val="dk1"/>
              </a:solidFill>
              <a:latin typeface="Tahoma"/>
              <a:ea typeface="Tahoma"/>
              <a:cs typeface="Tahoma"/>
              <a:sym typeface="Tahoma"/>
            </a:endParaRPr>
          </a:p>
        </p:txBody>
      </p:sp>
      <p:sp>
        <p:nvSpPr>
          <p:cNvPr id="347" name="Google Shape;347;p31"/>
          <p:cNvSpPr/>
          <p:nvPr/>
        </p:nvSpPr>
        <p:spPr>
          <a:xfrm>
            <a:off x="2601646" y="3708813"/>
            <a:ext cx="2239427" cy="300072"/>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192.168.0.100</a:t>
            </a:r>
            <a:br>
              <a:rPr lang="en-US" sz="1600">
                <a:solidFill>
                  <a:schemeClr val="dk1"/>
                </a:solidFill>
                <a:latin typeface="Tahoma"/>
                <a:ea typeface="Tahoma"/>
                <a:cs typeface="Tahoma"/>
                <a:sym typeface="Tahoma"/>
              </a:rPr>
            </a:br>
            <a:endParaRPr sz="1600">
              <a:solidFill>
                <a:schemeClr val="dk1"/>
              </a:solidFill>
              <a:latin typeface="Tahoma"/>
              <a:ea typeface="Tahoma"/>
              <a:cs typeface="Tahoma"/>
              <a:sym typeface="Tahoma"/>
            </a:endParaRPr>
          </a:p>
        </p:txBody>
      </p:sp>
      <p:sp>
        <p:nvSpPr>
          <p:cNvPr id="348" name="Google Shape;348;p31"/>
          <p:cNvSpPr/>
          <p:nvPr/>
        </p:nvSpPr>
        <p:spPr>
          <a:xfrm>
            <a:off x="4237481" y="3860570"/>
            <a:ext cx="2530092" cy="300072"/>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124.16.7.100</a:t>
            </a:r>
            <a:br>
              <a:rPr lang="en-US" sz="1600">
                <a:solidFill>
                  <a:schemeClr val="dk1"/>
                </a:solidFill>
                <a:latin typeface="Tahoma"/>
                <a:ea typeface="Tahoma"/>
                <a:cs typeface="Tahoma"/>
                <a:sym typeface="Tahoma"/>
              </a:rPr>
            </a:br>
            <a:endParaRPr sz="1600">
              <a:solidFill>
                <a:schemeClr val="dk1"/>
              </a:solidFill>
              <a:latin typeface="Tahoma"/>
              <a:ea typeface="Tahoma"/>
              <a:cs typeface="Tahoma"/>
              <a:sym typeface="Tahoma"/>
            </a:endParaRPr>
          </a:p>
          <a:p>
            <a:pPr indent="0" lvl="0" marL="0" marR="0" rtl="1" algn="ctr">
              <a:spcBef>
                <a:spcPts val="0"/>
              </a:spcBef>
              <a:spcAft>
                <a:spcPts val="0"/>
              </a:spcAft>
              <a:buNone/>
            </a:pPr>
            <a:r>
              <a:t/>
            </a:r>
            <a:endParaRPr sz="1600">
              <a:solidFill>
                <a:schemeClr val="dk1"/>
              </a:solidFill>
              <a:latin typeface="Tahoma"/>
              <a:ea typeface="Tahoma"/>
              <a:cs typeface="Tahoma"/>
              <a:sym typeface="Tahoma"/>
            </a:endParaRPr>
          </a:p>
        </p:txBody>
      </p:sp>
      <p:sp>
        <p:nvSpPr>
          <p:cNvPr id="349" name="Google Shape;349;p31"/>
          <p:cNvSpPr/>
          <p:nvPr/>
        </p:nvSpPr>
        <p:spPr>
          <a:xfrm>
            <a:off x="9364956" y="5331862"/>
            <a:ext cx="2530092" cy="300072"/>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60.60.60.60</a:t>
            </a:r>
            <a:br>
              <a:rPr lang="en-US" sz="1600">
                <a:solidFill>
                  <a:schemeClr val="dk1"/>
                </a:solidFill>
                <a:latin typeface="Tahoma"/>
                <a:ea typeface="Tahoma"/>
                <a:cs typeface="Tahoma"/>
                <a:sym typeface="Tahoma"/>
              </a:rPr>
            </a:br>
            <a:endParaRPr sz="1600">
              <a:solidFill>
                <a:schemeClr val="dk1"/>
              </a:solidFill>
              <a:latin typeface="Tahoma"/>
              <a:ea typeface="Tahoma"/>
              <a:cs typeface="Tahoma"/>
              <a:sym typeface="Tahoma"/>
            </a:endParaRPr>
          </a:p>
        </p:txBody>
      </p:sp>
      <p:pic>
        <p:nvPicPr>
          <p:cNvPr descr="https://upload.wikimedia.org/wikipedia/commons/thumb/7/7c/Facebook_New_Logo_(2015).svg/220px-Facebook_New_Logo_(2015).svg.png" id="350" name="Google Shape;350;p31"/>
          <p:cNvPicPr preferRelativeResize="0"/>
          <p:nvPr/>
        </p:nvPicPr>
        <p:blipFill rotWithShape="1">
          <a:blip r:embed="rId7">
            <a:alphaModFix/>
          </a:blip>
          <a:srcRect b="0" l="0" r="0" t="0"/>
          <a:stretch/>
        </p:blipFill>
        <p:spPr>
          <a:xfrm>
            <a:off x="10705024" y="4806543"/>
            <a:ext cx="584322" cy="220449"/>
          </a:xfrm>
          <a:prstGeom prst="rect">
            <a:avLst/>
          </a:prstGeom>
          <a:noFill/>
          <a:ln>
            <a:noFill/>
          </a:ln>
        </p:spPr>
      </p:pic>
      <p:sp>
        <p:nvSpPr>
          <p:cNvPr id="351" name="Google Shape;351;p31"/>
          <p:cNvSpPr/>
          <p:nvPr/>
        </p:nvSpPr>
        <p:spPr>
          <a:xfrm>
            <a:off x="8088803" y="3535960"/>
            <a:ext cx="2530092" cy="300072"/>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124.16.7.200</a:t>
            </a:r>
            <a:endParaRPr/>
          </a:p>
          <a:p>
            <a:pPr indent="0" lvl="0" marL="0" marR="0" rtl="1" algn="ctr">
              <a:spcBef>
                <a:spcPts val="0"/>
              </a:spcBef>
              <a:spcAft>
                <a:spcPts val="0"/>
              </a:spcAft>
              <a:buNone/>
            </a:pPr>
            <a:r>
              <a:t/>
            </a:r>
            <a:endParaRPr sz="1600">
              <a:solidFill>
                <a:schemeClr val="dk1"/>
              </a:solidFill>
              <a:latin typeface="Tahoma"/>
              <a:ea typeface="Tahoma"/>
              <a:cs typeface="Tahoma"/>
              <a:sym typeface="Tahoma"/>
            </a:endParaRPr>
          </a:p>
        </p:txBody>
      </p:sp>
      <p:sp>
        <p:nvSpPr>
          <p:cNvPr id="352" name="Google Shape;352;p31"/>
          <p:cNvSpPr/>
          <p:nvPr/>
        </p:nvSpPr>
        <p:spPr>
          <a:xfrm>
            <a:off x="10149354" y="3499683"/>
            <a:ext cx="2530092" cy="300072"/>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60.60.60.70</a:t>
            </a:r>
            <a:br>
              <a:rPr lang="en-US" sz="1600">
                <a:solidFill>
                  <a:schemeClr val="dk1"/>
                </a:solidFill>
                <a:latin typeface="Tahoma"/>
                <a:ea typeface="Tahoma"/>
                <a:cs typeface="Tahoma"/>
                <a:sym typeface="Tahoma"/>
              </a:rPr>
            </a:br>
            <a:endParaRPr sz="1600">
              <a:solidFill>
                <a:schemeClr val="dk1"/>
              </a:solidFill>
              <a:latin typeface="Tahoma"/>
              <a:ea typeface="Tahoma"/>
              <a:cs typeface="Tahoma"/>
              <a:sym typeface="Tahoma"/>
            </a:endParaRPr>
          </a:p>
        </p:txBody>
      </p:sp>
      <p:grpSp>
        <p:nvGrpSpPr>
          <p:cNvPr id="353" name="Google Shape;353;p31"/>
          <p:cNvGrpSpPr/>
          <p:nvPr/>
        </p:nvGrpSpPr>
        <p:grpSpPr>
          <a:xfrm>
            <a:off x="174183" y="5418291"/>
            <a:ext cx="3071822" cy="719595"/>
            <a:chOff x="213638" y="5216273"/>
            <a:chExt cx="3071822" cy="719595"/>
          </a:xfrm>
        </p:grpSpPr>
        <p:sp>
          <p:nvSpPr>
            <p:cNvPr id="354" name="Google Shape;354;p31"/>
            <p:cNvSpPr/>
            <p:nvPr/>
          </p:nvSpPr>
          <p:spPr>
            <a:xfrm>
              <a:off x="277909" y="5303167"/>
              <a:ext cx="3007551" cy="545808"/>
            </a:xfrm>
            <a:prstGeom prst="roundRect">
              <a:avLst>
                <a:gd fmla="val 16667" name="adj"/>
              </a:avLst>
            </a:prstGeom>
            <a:solidFill>
              <a:schemeClr val="lt2"/>
            </a:solid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0">
              <a:noAutofit/>
            </a:bodyPr>
            <a:lstStyle/>
            <a:p>
              <a:pPr indent="0" lvl="0" marL="0" marR="0" rtl="0" algn="l">
                <a:spcBef>
                  <a:spcPts val="0"/>
                </a:spcBef>
                <a:spcAft>
                  <a:spcPts val="0"/>
                </a:spcAft>
                <a:buNone/>
              </a:pPr>
              <a:r>
                <a:rPr b="1" lang="en-US" sz="1600">
                  <a:solidFill>
                    <a:schemeClr val="dk1"/>
                  </a:solidFill>
                  <a:latin typeface="Tahoma"/>
                  <a:ea typeface="Tahoma"/>
                  <a:cs typeface="Tahoma"/>
                  <a:sym typeface="Tahoma"/>
                </a:rPr>
                <a:t>    </a:t>
              </a:r>
              <a:r>
                <a:rPr lang="en-US" sz="1600">
                  <a:solidFill>
                    <a:schemeClr val="dk1"/>
                  </a:solidFill>
                  <a:latin typeface="Tahoma"/>
                  <a:ea typeface="Tahoma"/>
                  <a:cs typeface="Tahoma"/>
                  <a:sym typeface="Tahoma"/>
                </a:rPr>
                <a:t>            </a:t>
              </a:r>
              <a:r>
                <a:rPr lang="en-US" sz="1600">
                  <a:solidFill>
                    <a:schemeClr val="dk1"/>
                  </a:solidFill>
                  <a:latin typeface="Calibri"/>
                  <a:ea typeface="Calibri"/>
                  <a:cs typeface="Calibri"/>
                  <a:sym typeface="Calibri"/>
                </a:rPr>
                <a:t>Dst IP:  </a:t>
              </a:r>
              <a:r>
                <a:rPr lang="en-US" sz="1600">
                  <a:solidFill>
                    <a:schemeClr val="dk1"/>
                  </a:solidFill>
                  <a:latin typeface="Tahoma"/>
                  <a:ea typeface="Tahoma"/>
                  <a:cs typeface="Tahoma"/>
                  <a:sym typeface="Tahoma"/>
                </a:rPr>
                <a:t>60.60.60.60</a:t>
              </a:r>
              <a:endParaRPr/>
            </a:p>
            <a:p>
              <a:pPr indent="0" lvl="0" marL="0" marR="0" rtl="0" algn="l">
                <a:spcBef>
                  <a:spcPts val="0"/>
                </a:spcBef>
                <a:spcAft>
                  <a:spcPts val="0"/>
                </a:spcAft>
                <a:buNone/>
              </a:pPr>
              <a:r>
                <a:rPr b="1" lang="en-US" sz="1600">
                  <a:solidFill>
                    <a:schemeClr val="dk1"/>
                  </a:solidFill>
                  <a:latin typeface="Tahoma"/>
                  <a:ea typeface="Tahoma"/>
                  <a:cs typeface="Tahoma"/>
                  <a:sym typeface="Tahoma"/>
                </a:rPr>
                <a:t>	</a:t>
              </a:r>
              <a:r>
                <a:rPr b="1" lang="en-US" sz="1600">
                  <a:solidFill>
                    <a:schemeClr val="dk1"/>
                  </a:solidFill>
                  <a:latin typeface="Calibri"/>
                  <a:ea typeface="Calibri"/>
                  <a:cs typeface="Calibri"/>
                  <a:sym typeface="Calibri"/>
                </a:rPr>
                <a:t>  TTL: 2</a:t>
              </a:r>
              <a:endParaRPr/>
            </a:p>
          </p:txBody>
        </p:sp>
        <p:pic>
          <p:nvPicPr>
            <p:cNvPr descr="http://www.u7solutions.com/files/u7solutions/client-files/inline-images/email-1.png" id="355" name="Google Shape;355;p31"/>
            <p:cNvPicPr preferRelativeResize="0"/>
            <p:nvPr/>
          </p:nvPicPr>
          <p:blipFill rotWithShape="1">
            <a:blip r:embed="rId8">
              <a:alphaModFix/>
            </a:blip>
            <a:srcRect b="0" l="0" r="0" t="0"/>
            <a:stretch/>
          </p:blipFill>
          <p:spPr>
            <a:xfrm>
              <a:off x="213638" y="5216273"/>
              <a:ext cx="1027991" cy="719595"/>
            </a:xfrm>
            <a:prstGeom prst="rect">
              <a:avLst/>
            </a:prstGeom>
            <a:noFill/>
            <a:ln cap="flat" cmpd="sng" w="9525">
              <a:solidFill>
                <a:srgbClr val="7F7F7F"/>
              </a:solidFill>
              <a:prstDash val="solid"/>
              <a:round/>
              <a:headEnd len="sm" w="sm" type="none"/>
              <a:tailEnd len="sm" w="sm" type="none"/>
            </a:ln>
            <a:effectLst>
              <a:outerShdw blurRad="50800" rotWithShape="0" algn="tl" dir="2700000" dist="38100">
                <a:srgbClr val="000000">
                  <a:alpha val="40000"/>
                </a:srgbClr>
              </a:outerShdw>
            </a:effectLst>
          </p:spPr>
        </p:pic>
      </p:grpSp>
      <p:graphicFrame>
        <p:nvGraphicFramePr>
          <p:cNvPr id="356" name="Google Shape;356;p31"/>
          <p:cNvGraphicFramePr/>
          <p:nvPr/>
        </p:nvGraphicFramePr>
        <p:xfrm>
          <a:off x="94166" y="2718414"/>
          <a:ext cx="3000000" cy="3000000"/>
        </p:xfrm>
        <a:graphic>
          <a:graphicData uri="http://schemas.openxmlformats.org/drawingml/2006/table">
            <a:tbl>
              <a:tblPr bandRow="1" firstRow="1">
                <a:noFill/>
                <a:tableStyleId>{59513788-4AA7-474F-8800-C9544E929D0E}</a:tableStyleId>
              </a:tblPr>
              <a:tblGrid>
                <a:gridCol w="570650"/>
                <a:gridCol w="1663400"/>
              </a:tblGrid>
              <a:tr h="388000">
                <a:tc>
                  <a:txBody>
                    <a:bodyPr/>
                    <a:lstStyle/>
                    <a:p>
                      <a:pPr indent="0" lvl="0" marL="0" marR="0" rtl="0" algn="l">
                        <a:spcBef>
                          <a:spcPts val="0"/>
                        </a:spcBef>
                        <a:spcAft>
                          <a:spcPts val="0"/>
                        </a:spcAft>
                        <a:buNone/>
                      </a:pPr>
                      <a:r>
                        <a:rPr b="1" lang="en-US" sz="1800" u="none" cap="none" strike="noStrike">
                          <a:solidFill>
                            <a:schemeClr val="dk1"/>
                          </a:solidFill>
                        </a:rPr>
                        <a:t>2</a:t>
                      </a:r>
                      <a:endParaRPr/>
                    </a:p>
                  </a:txBody>
                  <a:tcPr marT="45725" marB="45725" marR="91450" marL="91450">
                    <a:lnR cap="flat" cmpd="sng" w="12700">
                      <a:solidFill>
                        <a:schemeClr val="dk1"/>
                      </a:solidFill>
                      <a:prstDash val="solid"/>
                      <a:round/>
                      <a:headEnd len="sm" w="sm" type="none"/>
                      <a:tailEnd len="sm" w="sm" type="none"/>
                    </a:lnR>
                    <a:solidFill>
                      <a:srgbClr val="FFF2CC"/>
                    </a:solidFill>
                  </a:tcPr>
                </a:tc>
                <a:tc>
                  <a:txBody>
                    <a:bodyPr/>
                    <a:lstStyle/>
                    <a:p>
                      <a:pPr indent="0" lvl="0" marL="0" marR="0" rtl="0" algn="l">
                        <a:lnSpc>
                          <a:spcPct val="100000"/>
                        </a:lnSpc>
                        <a:spcBef>
                          <a:spcPts val="0"/>
                        </a:spcBef>
                        <a:spcAft>
                          <a:spcPts val="0"/>
                        </a:spcAft>
                        <a:buClr>
                          <a:schemeClr val="dk1"/>
                        </a:buClr>
                        <a:buSzPts val="1800"/>
                        <a:buFont typeface="Calibri"/>
                        <a:buNone/>
                      </a:pPr>
                      <a:r>
                        <a:rPr b="1" lang="en-US" sz="1800" u="none" cap="none" strike="noStrike">
                          <a:solidFill>
                            <a:schemeClr val="dk1"/>
                          </a:solidFill>
                        </a:rPr>
                        <a:t>124.16.7.200</a:t>
                      </a:r>
                      <a:endParaRPr/>
                    </a:p>
                  </a:txBody>
                  <a:tcPr marT="45725" marB="45725" marR="91450" marL="91450">
                    <a:lnL cap="flat" cmpd="sng" w="12700">
                      <a:solidFill>
                        <a:schemeClr val="dk1"/>
                      </a:solidFill>
                      <a:prstDash val="solid"/>
                      <a:round/>
                      <a:headEnd len="sm" w="sm" type="none"/>
                      <a:tailEnd len="sm" w="sm" type="none"/>
                    </a:lnL>
                    <a:solidFill>
                      <a:srgbClr val="FFF2CC"/>
                    </a:solidFill>
                  </a:tcPr>
                </a:tc>
              </a:tr>
            </a:tbl>
          </a:graphicData>
        </a:graphic>
      </p:graphicFrame>
      <p:grpSp>
        <p:nvGrpSpPr>
          <p:cNvPr id="357" name="Google Shape;357;p31"/>
          <p:cNvGrpSpPr/>
          <p:nvPr/>
        </p:nvGrpSpPr>
        <p:grpSpPr>
          <a:xfrm>
            <a:off x="3004869" y="4020858"/>
            <a:ext cx="3084522" cy="719595"/>
            <a:chOff x="213638" y="5216273"/>
            <a:chExt cx="3084522" cy="719595"/>
          </a:xfrm>
        </p:grpSpPr>
        <p:sp>
          <p:nvSpPr>
            <p:cNvPr id="358" name="Google Shape;358;p31"/>
            <p:cNvSpPr/>
            <p:nvPr/>
          </p:nvSpPr>
          <p:spPr>
            <a:xfrm>
              <a:off x="290609" y="5303167"/>
              <a:ext cx="3007551" cy="545808"/>
            </a:xfrm>
            <a:prstGeom prst="roundRect">
              <a:avLst>
                <a:gd fmla="val 16667" name="adj"/>
              </a:avLst>
            </a:prstGeom>
            <a:solidFill>
              <a:schemeClr val="lt2"/>
            </a:solid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0">
              <a:noAutofit/>
            </a:bodyPr>
            <a:lstStyle/>
            <a:p>
              <a:pPr indent="0" lvl="0" marL="0" marR="0" rtl="0" algn="l">
                <a:spcBef>
                  <a:spcPts val="0"/>
                </a:spcBef>
                <a:spcAft>
                  <a:spcPts val="0"/>
                </a:spcAft>
                <a:buNone/>
              </a:pPr>
              <a:r>
                <a:rPr b="1" lang="en-US" sz="1600">
                  <a:solidFill>
                    <a:schemeClr val="dk1"/>
                  </a:solidFill>
                  <a:latin typeface="Tahoma"/>
                  <a:ea typeface="Tahoma"/>
                  <a:cs typeface="Tahoma"/>
                  <a:sym typeface="Tahoma"/>
                </a:rPr>
                <a:t>    </a:t>
              </a:r>
              <a:r>
                <a:rPr lang="en-US" sz="1600">
                  <a:solidFill>
                    <a:schemeClr val="dk1"/>
                  </a:solidFill>
                  <a:latin typeface="Tahoma"/>
                  <a:ea typeface="Tahoma"/>
                  <a:cs typeface="Tahoma"/>
                  <a:sym typeface="Tahoma"/>
                </a:rPr>
                <a:t>            </a:t>
              </a:r>
              <a:r>
                <a:rPr lang="en-US" sz="1600">
                  <a:solidFill>
                    <a:schemeClr val="dk1"/>
                  </a:solidFill>
                  <a:latin typeface="Calibri"/>
                  <a:ea typeface="Calibri"/>
                  <a:cs typeface="Calibri"/>
                  <a:sym typeface="Calibri"/>
                </a:rPr>
                <a:t>Dst IP:  </a:t>
              </a:r>
              <a:r>
                <a:rPr lang="en-US" sz="1600">
                  <a:solidFill>
                    <a:schemeClr val="dk1"/>
                  </a:solidFill>
                  <a:latin typeface="Tahoma"/>
                  <a:ea typeface="Tahoma"/>
                  <a:cs typeface="Tahoma"/>
                  <a:sym typeface="Tahoma"/>
                </a:rPr>
                <a:t>60.60.60.60</a:t>
              </a:r>
              <a:endParaRPr/>
            </a:p>
            <a:p>
              <a:pPr indent="0" lvl="0" marL="0" marR="0" rtl="0" algn="l">
                <a:spcBef>
                  <a:spcPts val="0"/>
                </a:spcBef>
                <a:spcAft>
                  <a:spcPts val="0"/>
                </a:spcAft>
                <a:buNone/>
              </a:pPr>
              <a:r>
                <a:rPr b="1" lang="en-US" sz="1600">
                  <a:solidFill>
                    <a:schemeClr val="dk1"/>
                  </a:solidFill>
                  <a:latin typeface="Tahoma"/>
                  <a:ea typeface="Tahoma"/>
                  <a:cs typeface="Tahoma"/>
                  <a:sym typeface="Tahoma"/>
                </a:rPr>
                <a:t>	</a:t>
              </a:r>
              <a:r>
                <a:rPr b="1" lang="en-US" sz="1800">
                  <a:solidFill>
                    <a:srgbClr val="C00000"/>
                  </a:solidFill>
                  <a:latin typeface="Calibri"/>
                  <a:ea typeface="Calibri"/>
                  <a:cs typeface="Calibri"/>
                  <a:sym typeface="Calibri"/>
                </a:rPr>
                <a:t>  TTL: 1</a:t>
              </a:r>
              <a:endParaRPr/>
            </a:p>
          </p:txBody>
        </p:sp>
        <p:pic>
          <p:nvPicPr>
            <p:cNvPr descr="http://www.u7solutions.com/files/u7solutions/client-files/inline-images/email-1.png" id="359" name="Google Shape;359;p31"/>
            <p:cNvPicPr preferRelativeResize="0"/>
            <p:nvPr/>
          </p:nvPicPr>
          <p:blipFill rotWithShape="1">
            <a:blip r:embed="rId8">
              <a:alphaModFix/>
            </a:blip>
            <a:srcRect b="0" l="0" r="0" t="0"/>
            <a:stretch/>
          </p:blipFill>
          <p:spPr>
            <a:xfrm>
              <a:off x="213638" y="5216273"/>
              <a:ext cx="1027991" cy="719595"/>
            </a:xfrm>
            <a:prstGeom prst="rect">
              <a:avLst/>
            </a:prstGeom>
            <a:noFill/>
            <a:ln cap="flat" cmpd="sng" w="9525">
              <a:solidFill>
                <a:srgbClr val="7F7F7F"/>
              </a:solidFill>
              <a:prstDash val="solid"/>
              <a:round/>
              <a:headEnd len="sm" w="sm" type="none"/>
              <a:tailEnd len="sm" w="sm" type="none"/>
            </a:ln>
            <a:effectLst>
              <a:outerShdw blurRad="50800" rotWithShape="0" algn="tl" dir="2700000" dist="38100">
                <a:srgbClr val="000000">
                  <a:alpha val="40000"/>
                </a:srgbClr>
              </a:outerShdw>
            </a:effectLst>
          </p:spPr>
        </p:pic>
      </p:grpSp>
      <p:grpSp>
        <p:nvGrpSpPr>
          <p:cNvPr id="360" name="Google Shape;360;p31"/>
          <p:cNvGrpSpPr/>
          <p:nvPr/>
        </p:nvGrpSpPr>
        <p:grpSpPr>
          <a:xfrm>
            <a:off x="7077532" y="3983906"/>
            <a:ext cx="3071822" cy="719595"/>
            <a:chOff x="213638" y="5216273"/>
            <a:chExt cx="3071822" cy="719595"/>
          </a:xfrm>
        </p:grpSpPr>
        <p:sp>
          <p:nvSpPr>
            <p:cNvPr id="361" name="Google Shape;361;p31"/>
            <p:cNvSpPr/>
            <p:nvPr/>
          </p:nvSpPr>
          <p:spPr>
            <a:xfrm>
              <a:off x="277909" y="5303167"/>
              <a:ext cx="3007551" cy="545808"/>
            </a:xfrm>
            <a:prstGeom prst="roundRect">
              <a:avLst>
                <a:gd fmla="val 16667" name="adj"/>
              </a:avLst>
            </a:prstGeom>
            <a:solidFill>
              <a:schemeClr val="lt2"/>
            </a:solid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0">
              <a:noAutofit/>
            </a:bodyPr>
            <a:lstStyle/>
            <a:p>
              <a:pPr indent="0" lvl="0" marL="0" marR="0" rtl="0" algn="l">
                <a:spcBef>
                  <a:spcPts val="0"/>
                </a:spcBef>
                <a:spcAft>
                  <a:spcPts val="0"/>
                </a:spcAft>
                <a:buNone/>
              </a:pPr>
              <a:r>
                <a:rPr b="1" lang="en-US" sz="1600">
                  <a:solidFill>
                    <a:schemeClr val="dk1"/>
                  </a:solidFill>
                  <a:latin typeface="Tahoma"/>
                  <a:ea typeface="Tahoma"/>
                  <a:cs typeface="Tahoma"/>
                  <a:sym typeface="Tahoma"/>
                </a:rPr>
                <a:t>    </a:t>
              </a:r>
              <a:r>
                <a:rPr lang="en-US" sz="1600">
                  <a:solidFill>
                    <a:schemeClr val="dk1"/>
                  </a:solidFill>
                  <a:latin typeface="Tahoma"/>
                  <a:ea typeface="Tahoma"/>
                  <a:cs typeface="Tahoma"/>
                  <a:sym typeface="Tahoma"/>
                </a:rPr>
                <a:t>            </a:t>
              </a:r>
              <a:r>
                <a:rPr lang="en-US" sz="1600">
                  <a:solidFill>
                    <a:schemeClr val="dk1"/>
                  </a:solidFill>
                  <a:latin typeface="Calibri"/>
                  <a:ea typeface="Calibri"/>
                  <a:cs typeface="Calibri"/>
                  <a:sym typeface="Calibri"/>
                </a:rPr>
                <a:t>Dst IP:  </a:t>
              </a:r>
              <a:r>
                <a:rPr lang="en-US" sz="1600">
                  <a:solidFill>
                    <a:schemeClr val="dk1"/>
                  </a:solidFill>
                  <a:latin typeface="Tahoma"/>
                  <a:ea typeface="Tahoma"/>
                  <a:cs typeface="Tahoma"/>
                  <a:sym typeface="Tahoma"/>
                </a:rPr>
                <a:t>60.60.60.60</a:t>
              </a:r>
              <a:endParaRPr/>
            </a:p>
            <a:p>
              <a:pPr indent="0" lvl="0" marL="0" marR="0" rtl="0" algn="l">
                <a:spcBef>
                  <a:spcPts val="0"/>
                </a:spcBef>
                <a:spcAft>
                  <a:spcPts val="0"/>
                </a:spcAft>
                <a:buNone/>
              </a:pPr>
              <a:r>
                <a:rPr b="1" lang="en-US" sz="1600">
                  <a:solidFill>
                    <a:schemeClr val="dk1"/>
                  </a:solidFill>
                  <a:latin typeface="Tahoma"/>
                  <a:ea typeface="Tahoma"/>
                  <a:cs typeface="Tahoma"/>
                  <a:sym typeface="Tahoma"/>
                </a:rPr>
                <a:t>	</a:t>
              </a:r>
              <a:r>
                <a:rPr b="1" lang="en-US" sz="1600">
                  <a:solidFill>
                    <a:srgbClr val="FF0000"/>
                  </a:solidFill>
                  <a:latin typeface="Calibri"/>
                  <a:ea typeface="Calibri"/>
                  <a:cs typeface="Calibri"/>
                  <a:sym typeface="Calibri"/>
                </a:rPr>
                <a:t>  </a:t>
              </a:r>
              <a:r>
                <a:rPr b="1" lang="en-US" sz="1800">
                  <a:solidFill>
                    <a:srgbClr val="FF0000"/>
                  </a:solidFill>
                  <a:latin typeface="Calibri"/>
                  <a:ea typeface="Calibri"/>
                  <a:cs typeface="Calibri"/>
                  <a:sym typeface="Calibri"/>
                </a:rPr>
                <a:t>TTL: 0</a:t>
              </a:r>
              <a:endParaRPr/>
            </a:p>
          </p:txBody>
        </p:sp>
        <p:pic>
          <p:nvPicPr>
            <p:cNvPr descr="http://www.u7solutions.com/files/u7solutions/client-files/inline-images/email-1.png" id="362" name="Google Shape;362;p31"/>
            <p:cNvPicPr preferRelativeResize="0"/>
            <p:nvPr/>
          </p:nvPicPr>
          <p:blipFill rotWithShape="1">
            <a:blip r:embed="rId8">
              <a:alphaModFix/>
            </a:blip>
            <a:srcRect b="0" l="0" r="0" t="0"/>
            <a:stretch/>
          </p:blipFill>
          <p:spPr>
            <a:xfrm>
              <a:off x="213638" y="5216273"/>
              <a:ext cx="1027991" cy="719595"/>
            </a:xfrm>
            <a:prstGeom prst="rect">
              <a:avLst/>
            </a:prstGeom>
            <a:noFill/>
            <a:ln cap="flat" cmpd="sng" w="9525">
              <a:solidFill>
                <a:srgbClr val="7F7F7F"/>
              </a:solidFill>
              <a:prstDash val="solid"/>
              <a:round/>
              <a:headEnd len="sm" w="sm" type="none"/>
              <a:tailEnd len="sm" w="sm" type="none"/>
            </a:ln>
            <a:effectLst>
              <a:outerShdw blurRad="50800" rotWithShape="0" algn="tl" dir="2700000" dist="38100">
                <a:srgbClr val="000000">
                  <a:alpha val="40000"/>
                </a:srgbClr>
              </a:outerShdw>
            </a:effectLst>
          </p:spPr>
        </p:pic>
      </p:grpSp>
      <p:grpSp>
        <p:nvGrpSpPr>
          <p:cNvPr id="363" name="Google Shape;363;p31"/>
          <p:cNvGrpSpPr/>
          <p:nvPr/>
        </p:nvGrpSpPr>
        <p:grpSpPr>
          <a:xfrm>
            <a:off x="7123609" y="4049329"/>
            <a:ext cx="3007551" cy="583910"/>
            <a:chOff x="-1454191" y="3950646"/>
            <a:chExt cx="3007551" cy="583910"/>
          </a:xfrm>
        </p:grpSpPr>
        <p:sp>
          <p:nvSpPr>
            <p:cNvPr id="364" name="Google Shape;364;p31"/>
            <p:cNvSpPr/>
            <p:nvPr/>
          </p:nvSpPr>
          <p:spPr>
            <a:xfrm>
              <a:off x="-1454191" y="3982592"/>
              <a:ext cx="3007551" cy="545808"/>
            </a:xfrm>
            <a:prstGeom prst="roundRect">
              <a:avLst>
                <a:gd fmla="val 16667" name="adj"/>
              </a:avLst>
            </a:prstGeom>
            <a:solidFill>
              <a:srgbClr val="FF0000"/>
            </a:solid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0">
              <a:noAutofit/>
            </a:bodyPr>
            <a:lstStyle/>
            <a:p>
              <a:pPr indent="0" lvl="0" marL="0" marR="0" rtl="0" algn="l">
                <a:spcBef>
                  <a:spcPts val="0"/>
                </a:spcBef>
                <a:spcAft>
                  <a:spcPts val="0"/>
                </a:spcAft>
                <a:buNone/>
              </a:pPr>
              <a:r>
                <a:rPr b="1" lang="en-US" sz="1600">
                  <a:solidFill>
                    <a:schemeClr val="lt1"/>
                  </a:solidFill>
                  <a:latin typeface="Tahoma"/>
                  <a:ea typeface="Tahoma"/>
                  <a:cs typeface="Tahoma"/>
                  <a:sym typeface="Tahoma"/>
                </a:rPr>
                <a:t>                ICMP ERROR</a:t>
              </a:r>
              <a:br>
                <a:rPr b="1" lang="en-US" sz="1600">
                  <a:solidFill>
                    <a:schemeClr val="lt1"/>
                  </a:solidFill>
                  <a:latin typeface="Tahoma"/>
                  <a:ea typeface="Tahoma"/>
                  <a:cs typeface="Tahoma"/>
                  <a:sym typeface="Tahoma"/>
                </a:rPr>
              </a:br>
              <a:r>
                <a:rPr b="1" lang="en-US" sz="1600">
                  <a:solidFill>
                    <a:schemeClr val="lt1"/>
                  </a:solidFill>
                  <a:latin typeface="Tahoma"/>
                  <a:ea typeface="Tahoma"/>
                  <a:cs typeface="Tahoma"/>
                  <a:sym typeface="Tahoma"/>
                </a:rPr>
                <a:t>	 </a:t>
              </a:r>
              <a:r>
                <a:rPr lang="en-US" sz="1600">
                  <a:solidFill>
                    <a:schemeClr val="lt1"/>
                  </a:solidFill>
                  <a:latin typeface="Tahoma"/>
                  <a:ea typeface="Tahoma"/>
                  <a:cs typeface="Tahoma"/>
                  <a:sym typeface="Tahoma"/>
                </a:rPr>
                <a:t>TTL Exceeded</a:t>
              </a:r>
              <a:endParaRPr sz="1600">
                <a:solidFill>
                  <a:schemeClr val="lt1"/>
                </a:solidFill>
                <a:latin typeface="Calibri"/>
                <a:ea typeface="Calibri"/>
                <a:cs typeface="Calibri"/>
                <a:sym typeface="Calibri"/>
              </a:endParaRPr>
            </a:p>
          </p:txBody>
        </p:sp>
        <p:pic>
          <p:nvPicPr>
            <p:cNvPr descr="http://www.u7solutions.com/files/u7solutions/client-files/inline-images/email-1.png" id="365" name="Google Shape;365;p31"/>
            <p:cNvPicPr preferRelativeResize="0"/>
            <p:nvPr/>
          </p:nvPicPr>
          <p:blipFill rotWithShape="1">
            <a:blip r:embed="rId9">
              <a:alphaModFix/>
            </a:blip>
            <a:srcRect b="0" l="0" r="0" t="0"/>
            <a:stretch/>
          </p:blipFill>
          <p:spPr>
            <a:xfrm>
              <a:off x="-1324627" y="3950646"/>
              <a:ext cx="834156" cy="583910"/>
            </a:xfrm>
            <a:prstGeom prst="rect">
              <a:avLst/>
            </a:prstGeom>
            <a:noFill/>
            <a:ln cap="flat" cmpd="sng" w="9525">
              <a:solidFill>
                <a:srgbClr val="7F7F7F"/>
              </a:solidFill>
              <a:prstDash val="solid"/>
              <a:round/>
              <a:headEnd len="sm" w="sm" type="none"/>
              <a:tailEnd len="sm" w="sm" type="none"/>
            </a:ln>
            <a:effectLst>
              <a:outerShdw blurRad="50800" rotWithShape="0" algn="tl" dir="2700000" dist="38100">
                <a:srgbClr val="000000">
                  <a:alpha val="40000"/>
                </a:srgbClr>
              </a:outerShdw>
            </a:effectLst>
          </p:spPr>
        </p:pic>
      </p:grpSp>
      <p:sp>
        <p:nvSpPr>
          <p:cNvPr id="366" name="Google Shape;366;p31"/>
          <p:cNvSpPr/>
          <p:nvPr/>
        </p:nvSpPr>
        <p:spPr>
          <a:xfrm>
            <a:off x="7380532" y="4679400"/>
            <a:ext cx="2530092" cy="300072"/>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400">
                <a:solidFill>
                  <a:schemeClr val="dk1"/>
                </a:solidFill>
                <a:latin typeface="Tahoma"/>
                <a:ea typeface="Tahoma"/>
                <a:cs typeface="Tahoma"/>
                <a:sym typeface="Tahoma"/>
              </a:rPr>
              <a:t>Src IP: 124.16.7.200</a:t>
            </a:r>
            <a:endParaRPr/>
          </a:p>
        </p:txBody>
      </p:sp>
      <p:graphicFrame>
        <p:nvGraphicFramePr>
          <p:cNvPr id="367" name="Google Shape;367;p31"/>
          <p:cNvGraphicFramePr/>
          <p:nvPr/>
        </p:nvGraphicFramePr>
        <p:xfrm>
          <a:off x="106198" y="1932716"/>
          <a:ext cx="3000000" cy="3000000"/>
        </p:xfrm>
        <a:graphic>
          <a:graphicData uri="http://schemas.openxmlformats.org/drawingml/2006/table">
            <a:tbl>
              <a:tblPr bandRow="1" firstRow="1">
                <a:noFill/>
                <a:tableStyleId>{59513788-4AA7-474F-8800-C9544E929D0E}</a:tableStyleId>
              </a:tblPr>
              <a:tblGrid>
                <a:gridCol w="555550"/>
                <a:gridCol w="1666475"/>
              </a:tblGrid>
              <a:tr h="326225">
                <a:tc gridSpan="2">
                  <a:txBody>
                    <a:bodyPr/>
                    <a:lstStyle/>
                    <a:p>
                      <a:pPr indent="0" lvl="0" marL="0" marR="0" rtl="1" algn="ctr">
                        <a:spcBef>
                          <a:spcPts val="0"/>
                        </a:spcBef>
                        <a:spcAft>
                          <a:spcPts val="0"/>
                        </a:spcAft>
                        <a:buNone/>
                      </a:pPr>
                      <a:r>
                        <a:rPr b="1" lang="en-US" sz="1800" u="none" cap="none" strike="noStrike"/>
                        <a:t>Tracert list</a:t>
                      </a:r>
                      <a:endParaRPr/>
                    </a:p>
                  </a:txBody>
                  <a:tcPr marT="45725" marB="45725" marR="91450" marL="91450"/>
                </a:tc>
                <a:tc hMerge="1"/>
              </a:tr>
              <a:tr h="423225">
                <a:tc>
                  <a:txBody>
                    <a:bodyPr/>
                    <a:lstStyle/>
                    <a:p>
                      <a:pPr indent="0" lvl="0" marL="0" marR="0" rtl="0" algn="l">
                        <a:spcBef>
                          <a:spcPts val="0"/>
                        </a:spcBef>
                        <a:spcAft>
                          <a:spcPts val="0"/>
                        </a:spcAft>
                        <a:buNone/>
                      </a:pPr>
                      <a:r>
                        <a:rPr b="1" lang="en-US" sz="1800" u="none" cap="none" strike="noStrike"/>
                        <a:t>1</a:t>
                      </a:r>
                      <a:endParaRPr/>
                    </a:p>
                  </a:txBody>
                  <a:tcPr marT="45725" marB="45725" marR="91450" marL="91450">
                    <a:lnR cap="flat" cmpd="sng" w="1270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chemeClr val="dk1"/>
                        </a:buClr>
                        <a:buSzPts val="1800"/>
                        <a:buFont typeface="Calibri"/>
                        <a:buNone/>
                      </a:pPr>
                      <a:r>
                        <a:rPr b="1" lang="en-US" sz="1800" u="none" cap="none" strike="noStrike"/>
                        <a:t>192.168.0.100</a:t>
                      </a:r>
                      <a:endParaRPr/>
                    </a:p>
                  </a:txBody>
                  <a:tcPr marT="45725" marB="45725" marR="91450" marL="91450">
                    <a:lnL cap="flat" cmpd="sng" w="12700">
                      <a:solidFill>
                        <a:schemeClr val="dk1"/>
                      </a:solidFill>
                      <a:prstDash val="solid"/>
                      <a:round/>
                      <a:headEnd len="sm" w="sm" type="none"/>
                      <a:tailEnd len="sm" w="sm" type="none"/>
                    </a:ln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500"/>
                                        <p:tgtEl>
                                          <p:spTgt spid="3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500"/>
                                        <p:tgtEl>
                                          <p:spTgt spid="367"/>
                                        </p:tgtEl>
                                      </p:cBhvr>
                                    </p:animEffect>
                                  </p:childTnLst>
                                </p:cTn>
                              </p:par>
                              <p:par>
                                <p:cTn fill="hold" nodeType="with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500"/>
                                        <p:tgtEl>
                                          <p:spTgt spid="343"/>
                                        </p:tgtEl>
                                      </p:cBhvr>
                                    </p:animEffect>
                                  </p:childTnLst>
                                </p:cTn>
                              </p:par>
                              <p:par>
                                <p:cTn fill="hold" nodeType="with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500"/>
                                        <p:tgtEl>
                                          <p:spTgt spid="344"/>
                                        </p:tgtEl>
                                      </p:cBhvr>
                                    </p:animEffect>
                                  </p:childTnLst>
                                </p:cTn>
                              </p:par>
                              <p:par>
                                <p:cTn fill="hold" nodeType="with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500"/>
                                        <p:tgtEl>
                                          <p:spTgt spid="345"/>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500"/>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500"/>
                                        <p:tgtEl>
                                          <p:spTgt spid="346"/>
                                        </p:tgtEl>
                                      </p:cBhvr>
                                    </p:animEffect>
                                  </p:childTnLst>
                                </p:cTn>
                              </p:par>
                              <p:par>
                                <p:cTn fill="hold" nodeType="with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500"/>
                                        <p:tgtEl>
                                          <p:spTgt spid="349"/>
                                        </p:tgtEl>
                                      </p:cBhvr>
                                    </p:animEffect>
                                  </p:childTnLst>
                                </p:cTn>
                              </p:par>
                              <p:par>
                                <p:cTn fill="hold" nodeType="with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500"/>
                                        <p:tgtEl>
                                          <p:spTgt spid="337"/>
                                        </p:tgtEl>
                                      </p:cBhvr>
                                    </p:animEffect>
                                  </p:childTnLst>
                                </p:cTn>
                              </p:par>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500"/>
                                        <p:tgtEl>
                                          <p:spTgt spid="350"/>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500"/>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500"/>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500"/>
                                        <p:tgtEl>
                                          <p:spTgt spid="352"/>
                                        </p:tgtEl>
                                      </p:cBhvr>
                                    </p:animEffect>
                                  </p:childTnLst>
                                </p:cTn>
                              </p:par>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500"/>
                                        <p:tgtEl>
                                          <p:spTgt spid="347"/>
                                        </p:tgtEl>
                                      </p:cBhvr>
                                    </p:animEffect>
                                  </p:childTnLst>
                                </p:cTn>
                              </p:par>
                              <p:par>
                                <p:cTn fill="hold" nodeType="with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500"/>
                                        <p:tgtEl>
                                          <p:spTgt spid="348"/>
                                        </p:tgtEl>
                                      </p:cBhvr>
                                    </p:animEffect>
                                  </p:childTnLst>
                                </p:cTn>
                              </p:par>
                              <p:par>
                                <p:cTn fill="hold" nodeType="with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500"/>
                                        <p:tgtEl>
                                          <p:spTgt spid="351"/>
                                        </p:tgtEl>
                                      </p:cBhvr>
                                    </p:animEffec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500"/>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500"/>
                                        <p:tgtEl>
                                          <p:spTgt spid="340"/>
                                        </p:tgtEl>
                                      </p:cBhvr>
                                    </p:animEffect>
                                  </p:childTnLst>
                                </p:cTn>
                              </p:par>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500"/>
                                        <p:tgtEl>
                                          <p:spTgt spid="341"/>
                                        </p:tgtEl>
                                      </p:cBhvr>
                                    </p:animEffect>
                                  </p:childTnLst>
                                </p:cTn>
                              </p:par>
                              <p:par>
                                <p:cTn fill="hold" nodeType="with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500"/>
                                        <p:tgtEl>
                                          <p:spTgt spid="3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0" st="0"/>
                                            </p:txEl>
                                          </p:spTgt>
                                        </p:tgtEl>
                                        <p:attrNameLst>
                                          <p:attrName>style.visibility</p:attrName>
                                        </p:attrNameLst>
                                      </p:cBhvr>
                                      <p:to>
                                        <p:strVal val="visible"/>
                                      </p:to>
                                    </p:set>
                                    <p:animEffect filter="fade" transition="in">
                                      <p:cBhvr>
                                        <p:cTn dur="500"/>
                                        <p:tgtEl>
                                          <p:spTgt spid="3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1" st="1"/>
                                            </p:txEl>
                                          </p:spTgt>
                                        </p:tgtEl>
                                        <p:attrNameLst>
                                          <p:attrName>style.visibility</p:attrName>
                                        </p:attrNameLst>
                                      </p:cBhvr>
                                      <p:to>
                                        <p:strVal val="visible"/>
                                      </p:to>
                                    </p:set>
                                    <p:animEffect filter="fade" transition="in">
                                      <p:cBhvr>
                                        <p:cTn dur="500"/>
                                        <p:tgtEl>
                                          <p:spTgt spid="3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2" st="2"/>
                                            </p:txEl>
                                          </p:spTgt>
                                        </p:tgtEl>
                                        <p:attrNameLst>
                                          <p:attrName>style.visibility</p:attrName>
                                        </p:attrNameLst>
                                      </p:cBhvr>
                                      <p:to>
                                        <p:strVal val="visible"/>
                                      </p:to>
                                    </p:set>
                                    <p:animEffect filter="fade" transition="in">
                                      <p:cBhvr>
                                        <p:cTn dur="500"/>
                                        <p:tgtEl>
                                          <p:spTgt spid="3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3" st="3"/>
                                            </p:txEl>
                                          </p:spTgt>
                                        </p:tgtEl>
                                        <p:attrNameLst>
                                          <p:attrName>style.visibility</p:attrName>
                                        </p:attrNameLst>
                                      </p:cBhvr>
                                      <p:to>
                                        <p:strVal val="visible"/>
                                      </p:to>
                                    </p:set>
                                    <p:animEffect filter="fade" transition="in">
                                      <p:cBhvr>
                                        <p:cTn dur="500"/>
                                        <p:tgtEl>
                                          <p:spTgt spid="3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4" st="4"/>
                                            </p:txEl>
                                          </p:spTgt>
                                        </p:tgtEl>
                                        <p:attrNameLst>
                                          <p:attrName>style.visibility</p:attrName>
                                        </p:attrNameLst>
                                      </p:cBhvr>
                                      <p:to>
                                        <p:strVal val="visible"/>
                                      </p:to>
                                    </p:set>
                                    <p:animEffect filter="fade" transition="in">
                                      <p:cBhvr>
                                        <p:cTn dur="500"/>
                                        <p:tgtEl>
                                          <p:spTgt spid="33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5" st="5"/>
                                            </p:txEl>
                                          </p:spTgt>
                                        </p:tgtEl>
                                        <p:attrNameLst>
                                          <p:attrName>style.visibility</p:attrName>
                                        </p:attrNameLst>
                                      </p:cBhvr>
                                      <p:to>
                                        <p:strVal val="visible"/>
                                      </p:to>
                                    </p:set>
                                    <p:animEffect filter="fade" transition="in">
                                      <p:cBhvr>
                                        <p:cTn dur="500"/>
                                        <p:tgtEl>
                                          <p:spTgt spid="33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6" st="6"/>
                                            </p:txEl>
                                          </p:spTgt>
                                        </p:tgtEl>
                                        <p:attrNameLst>
                                          <p:attrName>style.visibility</p:attrName>
                                        </p:attrNameLst>
                                      </p:cBhvr>
                                      <p:to>
                                        <p:strVal val="visible"/>
                                      </p:to>
                                    </p:set>
                                    <p:animEffect filter="fade" transition="in">
                                      <p:cBhvr>
                                        <p:cTn dur="500"/>
                                        <p:tgtEl>
                                          <p:spTgt spid="33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7" st="7"/>
                                            </p:txEl>
                                          </p:spTgt>
                                        </p:tgtEl>
                                        <p:attrNameLst>
                                          <p:attrName>style.visibility</p:attrName>
                                        </p:attrNameLst>
                                      </p:cBhvr>
                                      <p:to>
                                        <p:strVal val="visible"/>
                                      </p:to>
                                    </p:set>
                                    <p:animEffect filter="fade" transition="in">
                                      <p:cBhvr>
                                        <p:cTn dur="500"/>
                                        <p:tgtEl>
                                          <p:spTgt spid="33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xEl>
                                              <p:pRg end="8" st="8"/>
                                            </p:txEl>
                                          </p:spTgt>
                                        </p:tgtEl>
                                        <p:attrNameLst>
                                          <p:attrName>style.visibility</p:attrName>
                                        </p:attrNameLst>
                                      </p:cBhvr>
                                      <p:to>
                                        <p:strVal val="visible"/>
                                      </p:to>
                                    </p:set>
                                    <p:animEffect filter="fade" transition="in">
                                      <p:cBhvr>
                                        <p:cTn dur="500"/>
                                        <p:tgtEl>
                                          <p:spTgt spid="33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500"/>
                                        <p:tgtEl>
                                          <p:spTgt spid="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53"/>
                                        </p:tgtEl>
                                      </p:cBhvr>
                                    </p:animEffect>
                                    <p:set>
                                      <p:cBhvr>
                                        <p:cTn dur="1" fill="hold">
                                          <p:stCondLst>
                                            <p:cond delay="500"/>
                                          </p:stCondLst>
                                        </p:cTn>
                                        <p:tgtEl>
                                          <p:spTgt spid="35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5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57"/>
                                        </p:tgtEl>
                                      </p:cBhvr>
                                    </p:animEffect>
                                    <p:set>
                                      <p:cBhvr>
                                        <p:cTn dur="1" fill="hold">
                                          <p:stCondLst>
                                            <p:cond delay="500"/>
                                          </p:stCondLst>
                                        </p:cTn>
                                        <p:tgtEl>
                                          <p:spTgt spid="35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500"/>
                                        <p:tgtEl>
                                          <p:spTgt spid="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60"/>
                                        </p:tgtEl>
                                      </p:cBhvr>
                                    </p:animEffect>
                                    <p:set>
                                      <p:cBhvr>
                                        <p:cTn dur="1" fill="hold">
                                          <p:stCondLst>
                                            <p:cond delay="1000"/>
                                          </p:stCondLst>
                                        </p:cTn>
                                        <p:tgtEl>
                                          <p:spTgt spid="36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500"/>
                                        <p:tgtEl>
                                          <p:spTgt spid="363"/>
                                        </p:tgtEl>
                                      </p:cBhvr>
                                    </p:animEffect>
                                  </p:childTnLst>
                                </p:cTn>
                              </p:par>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500"/>
                                        <p:tgtEl>
                                          <p:spTgt spid="3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5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4"/>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בשיעור הקודם...</a:t>
            </a:r>
            <a:endParaRPr b="1" i="0" sz="4400" u="none" cap="none" strike="noStrike">
              <a:solidFill>
                <a:schemeClr val="dk1"/>
              </a:solidFill>
              <a:latin typeface="Tahoma"/>
              <a:ea typeface="Tahoma"/>
              <a:cs typeface="Tahoma"/>
              <a:sym typeface="Tahoma"/>
            </a:endParaRPr>
          </a:p>
        </p:txBody>
      </p:sp>
      <p:sp>
        <p:nvSpPr>
          <p:cNvPr id="103" name="Google Shape;103;p14"/>
          <p:cNvSpPr txBox="1"/>
          <p:nvPr>
            <p:ph idx="1" type="body"/>
          </p:nvPr>
        </p:nvSpPr>
        <p:spPr>
          <a:xfrm>
            <a:off x="3922181" y="1155700"/>
            <a:ext cx="8045300"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בנינו רשתות!</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היכרנו רכיבי רשת נפוצים.</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למדנו מה קורה כשאנחנו מתחברים ל-WiFi ב"ארומה"</a:t>
            </a:r>
            <a:endParaRPr b="0" i="0" sz="3200" u="none" cap="none" strike="noStrike">
              <a:solidFill>
                <a:schemeClr val="dk1"/>
              </a:solidFill>
              <a:latin typeface="Tahoma"/>
              <a:ea typeface="Tahoma"/>
              <a:cs typeface="Tahoma"/>
              <a:sym typeface="Tahoma"/>
            </a:endParaRPr>
          </a:p>
        </p:txBody>
      </p:sp>
      <p:pic>
        <p:nvPicPr>
          <p:cNvPr id="104" name="Google Shape;104;p14"/>
          <p:cNvPicPr preferRelativeResize="0"/>
          <p:nvPr/>
        </p:nvPicPr>
        <p:blipFill rotWithShape="1">
          <a:blip r:embed="rId3">
            <a:alphaModFix/>
          </a:blip>
          <a:srcRect b="0" l="0" r="0" t="0"/>
          <a:stretch/>
        </p:blipFill>
        <p:spPr>
          <a:xfrm>
            <a:off x="0" y="925253"/>
            <a:ext cx="4220530" cy="4717558"/>
          </a:xfrm>
          <a:prstGeom prst="rect">
            <a:avLst/>
          </a:prstGeom>
          <a:noFill/>
          <a:ln>
            <a:noFill/>
          </a:ln>
        </p:spPr>
      </p:pic>
      <p:sp>
        <p:nvSpPr>
          <p:cNvPr id="105" name="Google Shape;105;p14"/>
          <p:cNvSpPr/>
          <p:nvPr/>
        </p:nvSpPr>
        <p:spPr>
          <a:xfrm>
            <a:off x="130955" y="1561161"/>
            <a:ext cx="3553939" cy="4572864"/>
          </a:xfrm>
          <a:prstGeom prst="rect">
            <a:avLst/>
          </a:prstGeom>
          <a:noFill/>
          <a:ln>
            <a:noFill/>
          </a:ln>
        </p:spPr>
        <p:txBody>
          <a:bodyPr anchorCtr="0" anchor="t" bIns="45700" lIns="91425" spcFirstLastPara="1" rIns="91425" wrap="square" tIns="45700">
            <a:noAutofit/>
          </a:bodyPr>
          <a:lstStyle/>
          <a:p>
            <a:pPr indent="0" lvl="0" marL="0" marR="0" rtl="1" algn="ctr">
              <a:spcBef>
                <a:spcPts val="0"/>
              </a:spcBef>
              <a:spcAft>
                <a:spcPts val="0"/>
              </a:spcAft>
              <a:buNone/>
            </a:pPr>
            <a:r>
              <a:rPr b="1" i="0" lang="en-US" sz="2400" u="sng" cap="none" strike="noStrike">
                <a:solidFill>
                  <a:srgbClr val="000000"/>
                </a:solidFill>
                <a:latin typeface="Arial"/>
                <a:ea typeface="Arial"/>
                <a:cs typeface="Arial"/>
                <a:sym typeface="Arial"/>
              </a:rPr>
              <a:t>מושגים שלמדנו:</a:t>
            </a:r>
            <a:endParaRPr/>
          </a:p>
          <a:p>
            <a:pPr indent="0" lvl="0" marL="0" marR="0" rtl="1" algn="ctr">
              <a:spcBef>
                <a:spcPts val="0"/>
              </a:spcBef>
              <a:spcAft>
                <a:spcPts val="0"/>
              </a:spcAft>
              <a:buNone/>
            </a:pPr>
            <a:r>
              <a:t/>
            </a:r>
            <a:endParaRPr b="1" i="0" sz="500" u="sng" cap="none" strike="noStrike">
              <a:solidFill>
                <a:srgbClr val="000000"/>
              </a:solidFill>
              <a:latin typeface="Arial"/>
              <a:ea typeface="Arial"/>
              <a:cs typeface="Arial"/>
              <a:sym typeface="Arial"/>
            </a:endParaRPr>
          </a:p>
          <a:p>
            <a:pPr indent="-342900" lvl="0" marL="342900" marR="0" rtl="1" algn="r">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Hub</a:t>
            </a:r>
            <a:endParaRPr b="0" i="0" sz="2000" u="none" cap="none" strike="noStrike">
              <a:solidFill>
                <a:srgbClr val="000000"/>
              </a:solidFill>
              <a:latin typeface="Arial"/>
              <a:ea typeface="Arial"/>
              <a:cs typeface="Arial"/>
              <a:sym typeface="Arial"/>
            </a:endParaRPr>
          </a:p>
          <a:p>
            <a:pPr indent="-342900" lvl="0" marL="342900" marR="0" rtl="1" algn="r">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Switch</a:t>
            </a:r>
            <a:endParaRPr/>
          </a:p>
          <a:p>
            <a:pPr indent="-342900" lvl="0" marL="342900" marR="0" rtl="1" algn="r">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Router</a:t>
            </a:r>
            <a:endParaRPr b="0" i="0" sz="2000" u="none" cap="none" strike="noStrike">
              <a:solidFill>
                <a:srgbClr val="000000"/>
              </a:solidFill>
              <a:latin typeface="Arial"/>
              <a:ea typeface="Arial"/>
              <a:cs typeface="Arial"/>
              <a:sym typeface="Arial"/>
            </a:endParaRPr>
          </a:p>
          <a:p>
            <a:pPr indent="-342900" lvl="0" marL="342900" marR="0" rtl="1" algn="r">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תצורת כוכב</a:t>
            </a:r>
            <a:endParaRPr/>
          </a:p>
          <a:p>
            <a:pPr indent="-342900" lvl="0" marL="342900" marR="0" rtl="1" algn="r">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NAT</a:t>
            </a:r>
            <a:endParaRPr b="0" i="0" sz="2000" u="none" cap="none" strike="noStrike">
              <a:solidFill>
                <a:srgbClr val="000000"/>
              </a:solidFill>
              <a:latin typeface="Arial"/>
              <a:ea typeface="Arial"/>
              <a:cs typeface="Arial"/>
              <a:sym typeface="Arial"/>
            </a:endParaRPr>
          </a:p>
          <a:p>
            <a:pPr indent="-342900" lvl="0" marL="342900" marR="0" rtl="1" algn="r">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P2P</a:t>
            </a:r>
            <a:endParaRPr b="0" i="0" sz="2000" u="none" cap="none" strike="noStrike">
              <a:solidFill>
                <a:srgbClr val="000000"/>
              </a:solidFill>
              <a:latin typeface="Arial"/>
              <a:ea typeface="Arial"/>
              <a:cs typeface="Arial"/>
              <a:sym typeface="Arial"/>
            </a:endParaRPr>
          </a:p>
          <a:p>
            <a:pPr indent="-342900" lvl="0" marL="342900" marR="0" rtl="1" algn="r">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בעיית NAT ו-P2P</a:t>
            </a:r>
            <a:endParaRPr b="0" i="0" sz="2000" u="none" cap="none" strike="noStrike">
              <a:solidFill>
                <a:srgbClr val="000000"/>
              </a:solidFill>
              <a:latin typeface="Arial"/>
              <a:ea typeface="Arial"/>
              <a:cs typeface="Arial"/>
              <a:sym typeface="Arial"/>
            </a:endParaRPr>
          </a:p>
          <a:p>
            <a:pPr indent="-342900" lvl="0" marL="342900" marR="0" rtl="1" algn="r">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NAT Traversal</a:t>
            </a:r>
            <a:endParaRPr/>
          </a:p>
          <a:p>
            <a:pPr indent="-342900" lvl="0" marL="342900" marR="0" rtl="1" algn="r">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DHCP</a:t>
            </a:r>
            <a:endParaRPr/>
          </a:p>
          <a:p>
            <a:pPr indent="-342900" lvl="0" marL="342900" marR="0" rtl="1" algn="r">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ארבעת שלבי DHCP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50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103">
                                            <p:txEl>
                                              <p:pRg end="0" st="0"/>
                                            </p:txEl>
                                          </p:spTgt>
                                        </p:tgtEl>
                                        <p:attrNameLst>
                                          <p:attrName>style.visibility</p:attrName>
                                        </p:attrNameLst>
                                      </p:cBhvr>
                                      <p:to>
                                        <p:strVal val="visible"/>
                                      </p:to>
                                    </p:set>
                                    <p:animEffect filter="fade" transition="in">
                                      <p:cBhvr>
                                        <p:cTn dur="500"/>
                                        <p:tgtEl>
                                          <p:spTgt spid="1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103">
                                            <p:txEl>
                                              <p:pRg end="1" st="1"/>
                                            </p:txEl>
                                          </p:spTgt>
                                        </p:tgtEl>
                                        <p:attrNameLst>
                                          <p:attrName>style.visibility</p:attrName>
                                        </p:attrNameLst>
                                      </p:cBhvr>
                                      <p:to>
                                        <p:strVal val="visible"/>
                                      </p:to>
                                    </p:set>
                                    <p:animEffect filter="fade" transition="in">
                                      <p:cBhvr>
                                        <p:cTn dur="500"/>
                                        <p:tgtEl>
                                          <p:spTgt spid="1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103">
                                            <p:txEl>
                                              <p:pRg end="2" st="2"/>
                                            </p:txEl>
                                          </p:spTgt>
                                        </p:tgtEl>
                                        <p:attrNameLst>
                                          <p:attrName>style.visibility</p:attrName>
                                        </p:attrNameLst>
                                      </p:cBhvr>
                                      <p:to>
                                        <p:strVal val="visible"/>
                                      </p:to>
                                    </p:set>
                                    <p:animEffect filter="fade" transition="in">
                                      <p:cBhvr>
                                        <p:cTn dur="500"/>
                                        <p:tgtEl>
                                          <p:spTgt spid="1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5">
                                            <p:txEl>
                                              <p:pRg end="0" st="0"/>
                                            </p:txEl>
                                          </p:spTgt>
                                        </p:tgtEl>
                                        <p:attrNameLst>
                                          <p:attrName>style.visibility</p:attrName>
                                        </p:attrNameLst>
                                      </p:cBhvr>
                                      <p:to>
                                        <p:strVal val="visible"/>
                                      </p:to>
                                    </p:set>
                                    <p:animEffect filter="fade" transition="in">
                                      <p:cBhvr>
                                        <p:cTn dur="500"/>
                                        <p:tgtEl>
                                          <p:spTgt spid="10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05">
                                            <p:txEl>
                                              <p:pRg end="1" st="1"/>
                                            </p:txEl>
                                          </p:spTgt>
                                        </p:tgtEl>
                                        <p:attrNameLst>
                                          <p:attrName>style.visibility</p:attrName>
                                        </p:attrNameLst>
                                      </p:cBhvr>
                                      <p:to>
                                        <p:strVal val="visible"/>
                                      </p:to>
                                    </p:set>
                                    <p:animEffect filter="fade" transition="in">
                                      <p:cBhvr>
                                        <p:cTn dur="500"/>
                                        <p:tgtEl>
                                          <p:spTgt spid="10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05">
                                            <p:txEl>
                                              <p:pRg end="2" st="2"/>
                                            </p:txEl>
                                          </p:spTgt>
                                        </p:tgtEl>
                                        <p:attrNameLst>
                                          <p:attrName>style.visibility</p:attrName>
                                        </p:attrNameLst>
                                      </p:cBhvr>
                                      <p:to>
                                        <p:strVal val="visible"/>
                                      </p:to>
                                    </p:set>
                                    <p:animEffect filter="fade" transition="in">
                                      <p:cBhvr>
                                        <p:cTn dur="500"/>
                                        <p:tgtEl>
                                          <p:spTgt spid="10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05">
                                            <p:txEl>
                                              <p:pRg end="3" st="3"/>
                                            </p:txEl>
                                          </p:spTgt>
                                        </p:tgtEl>
                                        <p:attrNameLst>
                                          <p:attrName>style.visibility</p:attrName>
                                        </p:attrNameLst>
                                      </p:cBhvr>
                                      <p:to>
                                        <p:strVal val="visible"/>
                                      </p:to>
                                    </p:set>
                                    <p:animEffect filter="fade" transition="in">
                                      <p:cBhvr>
                                        <p:cTn dur="500"/>
                                        <p:tgtEl>
                                          <p:spTgt spid="10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05">
                                            <p:txEl>
                                              <p:pRg end="4" st="4"/>
                                            </p:txEl>
                                          </p:spTgt>
                                        </p:tgtEl>
                                        <p:attrNameLst>
                                          <p:attrName>style.visibility</p:attrName>
                                        </p:attrNameLst>
                                      </p:cBhvr>
                                      <p:to>
                                        <p:strVal val="visible"/>
                                      </p:to>
                                    </p:set>
                                    <p:animEffect filter="fade" transition="in">
                                      <p:cBhvr>
                                        <p:cTn dur="500"/>
                                        <p:tgtEl>
                                          <p:spTgt spid="10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05">
                                            <p:txEl>
                                              <p:pRg end="5" st="5"/>
                                            </p:txEl>
                                          </p:spTgt>
                                        </p:tgtEl>
                                        <p:attrNameLst>
                                          <p:attrName>style.visibility</p:attrName>
                                        </p:attrNameLst>
                                      </p:cBhvr>
                                      <p:to>
                                        <p:strVal val="visible"/>
                                      </p:to>
                                    </p:set>
                                    <p:animEffect filter="fade" transition="in">
                                      <p:cBhvr>
                                        <p:cTn dur="500"/>
                                        <p:tgtEl>
                                          <p:spTgt spid="10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05">
                                            <p:txEl>
                                              <p:pRg end="6" st="6"/>
                                            </p:txEl>
                                          </p:spTgt>
                                        </p:tgtEl>
                                        <p:attrNameLst>
                                          <p:attrName>style.visibility</p:attrName>
                                        </p:attrNameLst>
                                      </p:cBhvr>
                                      <p:to>
                                        <p:strVal val="visible"/>
                                      </p:to>
                                    </p:set>
                                    <p:animEffect filter="fade" transition="in">
                                      <p:cBhvr>
                                        <p:cTn dur="500"/>
                                        <p:tgtEl>
                                          <p:spTgt spid="10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05">
                                            <p:txEl>
                                              <p:pRg end="7" st="7"/>
                                            </p:txEl>
                                          </p:spTgt>
                                        </p:tgtEl>
                                        <p:attrNameLst>
                                          <p:attrName>style.visibility</p:attrName>
                                        </p:attrNameLst>
                                      </p:cBhvr>
                                      <p:to>
                                        <p:strVal val="visible"/>
                                      </p:to>
                                    </p:set>
                                    <p:animEffect filter="fade" transition="in">
                                      <p:cBhvr>
                                        <p:cTn dur="500"/>
                                        <p:tgtEl>
                                          <p:spTgt spid="10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05">
                                            <p:txEl>
                                              <p:pRg end="8" st="8"/>
                                            </p:txEl>
                                          </p:spTgt>
                                        </p:tgtEl>
                                        <p:attrNameLst>
                                          <p:attrName>style.visibility</p:attrName>
                                        </p:attrNameLst>
                                      </p:cBhvr>
                                      <p:to>
                                        <p:strVal val="visible"/>
                                      </p:to>
                                    </p:set>
                                    <p:animEffect filter="fade" transition="in">
                                      <p:cBhvr>
                                        <p:cTn dur="500"/>
                                        <p:tgtEl>
                                          <p:spTgt spid="105">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105">
                                            <p:txEl>
                                              <p:pRg end="9" st="9"/>
                                            </p:txEl>
                                          </p:spTgt>
                                        </p:tgtEl>
                                        <p:attrNameLst>
                                          <p:attrName>style.visibility</p:attrName>
                                        </p:attrNameLst>
                                      </p:cBhvr>
                                      <p:to>
                                        <p:strVal val="visible"/>
                                      </p:to>
                                    </p:set>
                                    <p:animEffect filter="fade" transition="in">
                                      <p:cBhvr>
                                        <p:cTn dur="500"/>
                                        <p:tgtEl>
                                          <p:spTgt spid="105">
                                            <p:txEl>
                                              <p:pRg end="9" st="9"/>
                                            </p:txEl>
                                          </p:spTgt>
                                        </p:tgtEl>
                                      </p:cBhvr>
                                    </p:animEffect>
                                  </p:childTnLst>
                                </p:cTn>
                              </p:par>
                              <p:par>
                                <p:cTn fill="hold" nodeType="withEffect" presetClass="entr" presetID="10" presetSubtype="0">
                                  <p:stCondLst>
                                    <p:cond delay="0"/>
                                  </p:stCondLst>
                                  <p:childTnLst>
                                    <p:set>
                                      <p:cBhvr>
                                        <p:cTn dur="1" fill="hold">
                                          <p:stCondLst>
                                            <p:cond delay="0"/>
                                          </p:stCondLst>
                                        </p:cTn>
                                        <p:tgtEl>
                                          <p:spTgt spid="105">
                                            <p:txEl>
                                              <p:pRg end="10" st="10"/>
                                            </p:txEl>
                                          </p:spTgt>
                                        </p:tgtEl>
                                        <p:attrNameLst>
                                          <p:attrName>style.visibility</p:attrName>
                                        </p:attrNameLst>
                                      </p:cBhvr>
                                      <p:to>
                                        <p:strVal val="visible"/>
                                      </p:to>
                                    </p:set>
                                    <p:animEffect filter="fade" transition="in">
                                      <p:cBhvr>
                                        <p:cTn dur="500"/>
                                        <p:tgtEl>
                                          <p:spTgt spid="105">
                                            <p:txEl>
                                              <p:pRg end="10" st="1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05">
                                            <p:txEl>
                                              <p:pRg end="11" st="11"/>
                                            </p:txEl>
                                          </p:spTgt>
                                        </p:tgtEl>
                                        <p:attrNameLst>
                                          <p:attrName>style.visibility</p:attrName>
                                        </p:attrNameLst>
                                      </p:cBhvr>
                                      <p:to>
                                        <p:strVal val="visible"/>
                                      </p:to>
                                    </p:set>
                                    <p:animEffect filter="fade" transition="in">
                                      <p:cBhvr>
                                        <p:cTn dur="500"/>
                                        <p:tgtEl>
                                          <p:spTgt spid="105">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cxnSp>
        <p:nvCxnSpPr>
          <p:cNvPr id="373" name="Google Shape;373;p32"/>
          <p:cNvCxnSpPr/>
          <p:nvPr/>
        </p:nvCxnSpPr>
        <p:spPr>
          <a:xfrm>
            <a:off x="7712078" y="4243911"/>
            <a:ext cx="1794589" cy="685157"/>
          </a:xfrm>
          <a:prstGeom prst="straightConnector1">
            <a:avLst/>
          </a:prstGeom>
          <a:noFill/>
          <a:ln cap="flat" cmpd="sng" w="38100">
            <a:solidFill>
              <a:schemeClr val="dk1"/>
            </a:solidFill>
            <a:prstDash val="solid"/>
            <a:miter lim="800000"/>
            <a:headEnd len="sm" w="sm" type="none"/>
            <a:tailEnd len="sm" w="sm" type="none"/>
          </a:ln>
        </p:spPr>
      </p:cxnSp>
      <p:cxnSp>
        <p:nvCxnSpPr>
          <p:cNvPr id="374" name="Google Shape;374;p32"/>
          <p:cNvCxnSpPr/>
          <p:nvPr/>
        </p:nvCxnSpPr>
        <p:spPr>
          <a:xfrm flipH="1" rot="10800000">
            <a:off x="7828387" y="5177158"/>
            <a:ext cx="1592197" cy="548931"/>
          </a:xfrm>
          <a:prstGeom prst="straightConnector1">
            <a:avLst/>
          </a:prstGeom>
          <a:noFill/>
          <a:ln cap="flat" cmpd="sng" w="38100">
            <a:solidFill>
              <a:schemeClr val="dk1"/>
            </a:solidFill>
            <a:prstDash val="solid"/>
            <a:miter lim="800000"/>
            <a:headEnd len="sm" w="sm" type="none"/>
            <a:tailEnd len="sm" w="sm" type="none"/>
          </a:ln>
        </p:spPr>
      </p:cxnSp>
      <p:cxnSp>
        <p:nvCxnSpPr>
          <p:cNvPr id="375" name="Google Shape;375;p32"/>
          <p:cNvCxnSpPr/>
          <p:nvPr/>
        </p:nvCxnSpPr>
        <p:spPr>
          <a:xfrm flipH="1" rot="10800000">
            <a:off x="5883121" y="5748931"/>
            <a:ext cx="1494446" cy="21158"/>
          </a:xfrm>
          <a:prstGeom prst="straightConnector1">
            <a:avLst/>
          </a:prstGeom>
          <a:noFill/>
          <a:ln cap="flat" cmpd="sng" w="38100">
            <a:solidFill>
              <a:schemeClr val="dk1"/>
            </a:solidFill>
            <a:prstDash val="solid"/>
            <a:miter lim="800000"/>
            <a:headEnd len="sm" w="sm" type="none"/>
            <a:tailEnd len="sm" w="sm" type="none"/>
          </a:ln>
        </p:spPr>
      </p:cxnSp>
      <p:cxnSp>
        <p:nvCxnSpPr>
          <p:cNvPr id="376" name="Google Shape;376;p32"/>
          <p:cNvCxnSpPr/>
          <p:nvPr/>
        </p:nvCxnSpPr>
        <p:spPr>
          <a:xfrm flipH="1" rot="10800000">
            <a:off x="5553148" y="4095167"/>
            <a:ext cx="1494446" cy="21158"/>
          </a:xfrm>
          <a:prstGeom prst="straightConnector1">
            <a:avLst/>
          </a:prstGeom>
          <a:noFill/>
          <a:ln cap="flat" cmpd="sng" w="38100">
            <a:solidFill>
              <a:schemeClr val="dk1"/>
            </a:solidFill>
            <a:prstDash val="solid"/>
            <a:miter lim="800000"/>
            <a:headEnd len="sm" w="sm" type="none"/>
            <a:tailEnd len="sm" w="sm" type="none"/>
          </a:ln>
        </p:spPr>
      </p:cxnSp>
      <p:cxnSp>
        <p:nvCxnSpPr>
          <p:cNvPr id="377" name="Google Shape;377;p32"/>
          <p:cNvCxnSpPr/>
          <p:nvPr/>
        </p:nvCxnSpPr>
        <p:spPr>
          <a:xfrm>
            <a:off x="5437598" y="4539233"/>
            <a:ext cx="24383" cy="868644"/>
          </a:xfrm>
          <a:prstGeom prst="straightConnector1">
            <a:avLst/>
          </a:prstGeom>
          <a:noFill/>
          <a:ln cap="flat" cmpd="sng" w="38100">
            <a:solidFill>
              <a:schemeClr val="dk1"/>
            </a:solidFill>
            <a:prstDash val="solid"/>
            <a:miter lim="800000"/>
            <a:headEnd len="sm" w="sm" type="none"/>
            <a:tailEnd len="sm" w="sm" type="none"/>
          </a:ln>
        </p:spPr>
      </p:cxnSp>
      <p:sp>
        <p:nvSpPr>
          <p:cNvPr id="378" name="Google Shape;378;p32"/>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Tracert</a:t>
            </a:r>
            <a:endParaRPr b="1" i="0" sz="4400" u="none" cap="none" strike="noStrike">
              <a:solidFill>
                <a:schemeClr val="dk1"/>
              </a:solidFill>
              <a:latin typeface="Tahoma"/>
              <a:ea typeface="Tahoma"/>
              <a:cs typeface="Tahoma"/>
              <a:sym typeface="Tahoma"/>
            </a:endParaRPr>
          </a:p>
        </p:txBody>
      </p:sp>
      <p:sp>
        <p:nvSpPr>
          <p:cNvPr id="379" name="Google Shape;379;p32"/>
          <p:cNvSpPr txBox="1"/>
          <p:nvPr>
            <p:ph idx="1" type="body"/>
          </p:nvPr>
        </p:nvSpPr>
        <p:spPr>
          <a:xfrm>
            <a:off x="156481" y="1155700"/>
            <a:ext cx="11811000"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600"/>
              <a:buFont typeface="Noto Sans Symbols"/>
              <a:buChar char="▪"/>
            </a:pPr>
            <a:r>
              <a:rPr b="1" i="0" lang="en-US" sz="3600" u="none" cap="none" strike="noStrike">
                <a:solidFill>
                  <a:schemeClr val="dk1"/>
                </a:solidFill>
                <a:latin typeface="Tahoma"/>
                <a:ea typeface="Tahoma"/>
                <a:cs typeface="Tahoma"/>
                <a:sym typeface="Tahoma"/>
              </a:rPr>
              <a:t>נקודה למחשבה:</a:t>
            </a:r>
            <a:br>
              <a:rPr b="1" i="0" lang="en-US" sz="3600" u="none" cap="none" strike="noStrike">
                <a:solidFill>
                  <a:schemeClr val="dk1"/>
                </a:solidFill>
                <a:latin typeface="Tahoma"/>
                <a:ea typeface="Tahoma"/>
                <a:cs typeface="Tahoma"/>
                <a:sym typeface="Tahoma"/>
              </a:rPr>
            </a:br>
            <a:r>
              <a:rPr b="0" i="0" lang="en-US" sz="3600" u="none" cap="none" strike="noStrike">
                <a:solidFill>
                  <a:schemeClr val="dk1"/>
                </a:solidFill>
                <a:latin typeface="Tahoma"/>
                <a:ea typeface="Tahoma"/>
                <a:cs typeface="Tahoma"/>
                <a:sym typeface="Tahoma"/>
              </a:rPr>
              <a:t>האם רשימת התחנות שיצר מחשב א' תמיד מייצגת מסלול אמיתי שהתרחש במציאות?</a:t>
            </a:r>
            <a:endParaRPr b="1" i="0" sz="3600" u="none" cap="none" strike="noStrike">
              <a:solidFill>
                <a:schemeClr val="dk1"/>
              </a:solidFill>
              <a:latin typeface="Tahoma"/>
              <a:ea typeface="Tahoma"/>
              <a:cs typeface="Tahoma"/>
              <a:sym typeface="Tahoma"/>
            </a:endParaRPr>
          </a:p>
        </p:txBody>
      </p:sp>
      <p:cxnSp>
        <p:nvCxnSpPr>
          <p:cNvPr id="380" name="Google Shape;380;p32"/>
          <p:cNvCxnSpPr/>
          <p:nvPr/>
        </p:nvCxnSpPr>
        <p:spPr>
          <a:xfrm flipH="1" rot="10800000">
            <a:off x="3335518" y="4095167"/>
            <a:ext cx="1494446" cy="21158"/>
          </a:xfrm>
          <a:prstGeom prst="straightConnector1">
            <a:avLst/>
          </a:prstGeom>
          <a:noFill/>
          <a:ln cap="flat" cmpd="sng" w="38100">
            <a:solidFill>
              <a:schemeClr val="dk1"/>
            </a:solidFill>
            <a:prstDash val="solid"/>
            <a:miter lim="800000"/>
            <a:headEnd len="sm" w="sm" type="none"/>
            <a:tailEnd len="sm" w="sm" type="none"/>
          </a:ln>
        </p:spPr>
      </p:cxnSp>
      <p:cxnSp>
        <p:nvCxnSpPr>
          <p:cNvPr id="381" name="Google Shape;381;p32"/>
          <p:cNvCxnSpPr/>
          <p:nvPr/>
        </p:nvCxnSpPr>
        <p:spPr>
          <a:xfrm flipH="1" rot="10800000">
            <a:off x="1005934" y="4095167"/>
            <a:ext cx="1523052" cy="1465528"/>
          </a:xfrm>
          <a:prstGeom prst="straightConnector1">
            <a:avLst/>
          </a:prstGeom>
          <a:noFill/>
          <a:ln cap="flat" cmpd="sng" w="38100">
            <a:solidFill>
              <a:schemeClr val="dk1"/>
            </a:solidFill>
            <a:prstDash val="solid"/>
            <a:miter lim="800000"/>
            <a:headEnd len="sm" w="sm" type="none"/>
            <a:tailEnd len="sm" w="sm" type="none"/>
          </a:ln>
        </p:spPr>
      </p:cxnSp>
      <p:pic>
        <p:nvPicPr>
          <p:cNvPr descr="https://conceptdraw.com/a1785c3/p17/preview/640/pict--wireless-router-computers-and-network-isometric---vector-stencils-library.png--diagram-flowchart-example.png" id="382" name="Google Shape;382;p32"/>
          <p:cNvPicPr preferRelativeResize="0"/>
          <p:nvPr/>
        </p:nvPicPr>
        <p:blipFill rotWithShape="1">
          <a:blip r:embed="rId3">
            <a:alphaModFix/>
          </a:blip>
          <a:srcRect b="20924" l="27693" r="26076" t="18731"/>
          <a:stretch/>
        </p:blipFill>
        <p:spPr>
          <a:xfrm>
            <a:off x="2379574" y="3219176"/>
            <a:ext cx="1114552" cy="1345763"/>
          </a:xfrm>
          <a:prstGeom prst="rect">
            <a:avLst/>
          </a:prstGeom>
          <a:noFill/>
          <a:ln>
            <a:noFill/>
          </a:ln>
        </p:spPr>
      </p:pic>
      <p:cxnSp>
        <p:nvCxnSpPr>
          <p:cNvPr id="383" name="Google Shape;383;p32"/>
          <p:cNvCxnSpPr/>
          <p:nvPr/>
        </p:nvCxnSpPr>
        <p:spPr>
          <a:xfrm>
            <a:off x="10005502" y="5271407"/>
            <a:ext cx="691315" cy="653570"/>
          </a:xfrm>
          <a:prstGeom prst="straightConnector1">
            <a:avLst/>
          </a:prstGeom>
          <a:noFill/>
          <a:ln cap="flat" cmpd="sng" w="38100">
            <a:solidFill>
              <a:schemeClr val="dk1"/>
            </a:solidFill>
            <a:prstDash val="solid"/>
            <a:miter lim="800000"/>
            <a:headEnd len="sm" w="sm" type="none"/>
            <a:tailEnd len="sm" w="sm" type="none"/>
          </a:ln>
        </p:spPr>
      </p:cxnSp>
      <p:pic>
        <p:nvPicPr>
          <p:cNvPr descr="Screen Clipping" id="384" name="Google Shape;384;p32"/>
          <p:cNvPicPr preferRelativeResize="0"/>
          <p:nvPr/>
        </p:nvPicPr>
        <p:blipFill rotWithShape="1">
          <a:blip r:embed="rId4">
            <a:alphaModFix/>
          </a:blip>
          <a:srcRect b="0" l="0" r="0" t="0"/>
          <a:stretch/>
        </p:blipFill>
        <p:spPr>
          <a:xfrm>
            <a:off x="9498844" y="5908387"/>
            <a:ext cx="2495364" cy="578412"/>
          </a:xfrm>
          <a:prstGeom prst="rect">
            <a:avLst/>
          </a:prstGeom>
          <a:noFill/>
          <a:ln>
            <a:noFill/>
          </a:ln>
        </p:spPr>
      </p:pic>
      <p:pic>
        <p:nvPicPr>
          <p:cNvPr descr="https://conceptdraw.com/a1785c3/p18/preview/640/pict--router-computers-and-network-isometric---vector-stencils-library.png--diagram-flowchart-example.png" id="385" name="Google Shape;385;p32"/>
          <p:cNvPicPr preferRelativeResize="0"/>
          <p:nvPr/>
        </p:nvPicPr>
        <p:blipFill rotWithShape="1">
          <a:blip r:embed="rId5">
            <a:alphaModFix/>
          </a:blip>
          <a:srcRect b="29696" l="28185" r="27551" t="30427"/>
          <a:stretch/>
        </p:blipFill>
        <p:spPr>
          <a:xfrm>
            <a:off x="4658599" y="3667663"/>
            <a:ext cx="1224522" cy="1020435"/>
          </a:xfrm>
          <a:prstGeom prst="rect">
            <a:avLst/>
          </a:prstGeom>
          <a:noFill/>
          <a:ln>
            <a:noFill/>
          </a:ln>
        </p:spPr>
      </p:pic>
      <p:pic>
        <p:nvPicPr>
          <p:cNvPr id="386" name="Google Shape;386;p32"/>
          <p:cNvPicPr preferRelativeResize="0"/>
          <p:nvPr/>
        </p:nvPicPr>
        <p:blipFill rotWithShape="1">
          <a:blip r:embed="rId6">
            <a:alphaModFix/>
          </a:blip>
          <a:srcRect b="16821" l="0" r="0" t="0"/>
          <a:stretch/>
        </p:blipFill>
        <p:spPr>
          <a:xfrm flipH="1">
            <a:off x="156481" y="4942190"/>
            <a:ext cx="978320" cy="982787"/>
          </a:xfrm>
          <a:prstGeom prst="rect">
            <a:avLst/>
          </a:prstGeom>
          <a:noFill/>
          <a:ln>
            <a:noFill/>
          </a:ln>
        </p:spPr>
      </p:pic>
      <p:pic>
        <p:nvPicPr>
          <p:cNvPr descr="https://conceptdraw.com/a1785c3/p18/preview/640/pict--router-computers-and-network-isometric---vector-stencils-library.png--diagram-flowchart-example.png" id="387" name="Google Shape;387;p32"/>
          <p:cNvPicPr preferRelativeResize="0"/>
          <p:nvPr/>
        </p:nvPicPr>
        <p:blipFill rotWithShape="1">
          <a:blip r:embed="rId5">
            <a:alphaModFix/>
          </a:blip>
          <a:srcRect b="29696" l="28185" r="27551" t="30427"/>
          <a:stretch/>
        </p:blipFill>
        <p:spPr>
          <a:xfrm>
            <a:off x="4787770" y="5177158"/>
            <a:ext cx="1224522" cy="1020435"/>
          </a:xfrm>
          <a:prstGeom prst="rect">
            <a:avLst/>
          </a:prstGeom>
          <a:noFill/>
          <a:ln>
            <a:noFill/>
          </a:ln>
        </p:spPr>
      </p:pic>
      <p:pic>
        <p:nvPicPr>
          <p:cNvPr descr="https://conceptdraw.com/a1785c3/p18/preview/640/pict--router-computers-and-network-isometric---vector-stencils-library.png--diagram-flowchart-example.png" id="388" name="Google Shape;388;p32"/>
          <p:cNvPicPr preferRelativeResize="0"/>
          <p:nvPr/>
        </p:nvPicPr>
        <p:blipFill rotWithShape="1">
          <a:blip r:embed="rId5">
            <a:alphaModFix/>
          </a:blip>
          <a:srcRect b="29696" l="28185" r="27551" t="30427"/>
          <a:stretch/>
        </p:blipFill>
        <p:spPr>
          <a:xfrm>
            <a:off x="6793040" y="3667663"/>
            <a:ext cx="1224522" cy="1020435"/>
          </a:xfrm>
          <a:prstGeom prst="rect">
            <a:avLst/>
          </a:prstGeom>
          <a:noFill/>
          <a:ln>
            <a:noFill/>
          </a:ln>
        </p:spPr>
      </p:pic>
      <p:pic>
        <p:nvPicPr>
          <p:cNvPr descr="https://conceptdraw.com/a1785c3/p18/preview/640/pict--router-computers-and-network-isometric---vector-stencils-library.png--diagram-flowchart-example.png" id="389" name="Google Shape;389;p32"/>
          <p:cNvPicPr preferRelativeResize="0"/>
          <p:nvPr/>
        </p:nvPicPr>
        <p:blipFill rotWithShape="1">
          <a:blip r:embed="rId5">
            <a:alphaModFix/>
          </a:blip>
          <a:srcRect b="29696" l="28185" r="27551" t="30427"/>
          <a:stretch/>
        </p:blipFill>
        <p:spPr>
          <a:xfrm>
            <a:off x="6959366" y="5342171"/>
            <a:ext cx="1224522" cy="1020435"/>
          </a:xfrm>
          <a:prstGeom prst="rect">
            <a:avLst/>
          </a:prstGeom>
          <a:noFill/>
          <a:ln>
            <a:noFill/>
          </a:ln>
        </p:spPr>
      </p:pic>
      <p:pic>
        <p:nvPicPr>
          <p:cNvPr descr="https://conceptdraw.com/a1785c3/p18/preview/640/pict--router-computers-and-network-isometric---vector-stencils-library.png--diagram-flowchart-example.png" id="390" name="Google Shape;390;p32"/>
          <p:cNvPicPr preferRelativeResize="0"/>
          <p:nvPr/>
        </p:nvPicPr>
        <p:blipFill rotWithShape="1">
          <a:blip r:embed="rId5">
            <a:alphaModFix/>
          </a:blip>
          <a:srcRect b="29696" l="28185" r="27551" t="30427"/>
          <a:stretch/>
        </p:blipFill>
        <p:spPr>
          <a:xfrm>
            <a:off x="8886583" y="4482789"/>
            <a:ext cx="1224522" cy="1020435"/>
          </a:xfrm>
          <a:prstGeom prst="rect">
            <a:avLst/>
          </a:prstGeom>
          <a:noFill/>
          <a:ln>
            <a:noFill/>
          </a:ln>
        </p:spPr>
      </p:pic>
      <p:pic>
        <p:nvPicPr>
          <p:cNvPr descr="https://upload.wikimedia.org/wikipedia/commons/thumb/7/7c/Facebook_New_Logo_(2015).svg/220px-Facebook_New_Logo_(2015).svg.png" id="391" name="Google Shape;391;p32"/>
          <p:cNvPicPr preferRelativeResize="0"/>
          <p:nvPr/>
        </p:nvPicPr>
        <p:blipFill rotWithShape="1">
          <a:blip r:embed="rId7">
            <a:alphaModFix/>
          </a:blip>
          <a:srcRect b="0" l="0" r="0" t="0"/>
          <a:stretch/>
        </p:blipFill>
        <p:spPr>
          <a:xfrm>
            <a:off x="10733826" y="6118922"/>
            <a:ext cx="584322" cy="220449"/>
          </a:xfrm>
          <a:prstGeom prst="rect">
            <a:avLst/>
          </a:prstGeom>
          <a:noFill/>
          <a:ln>
            <a:noFill/>
          </a:ln>
        </p:spPr>
      </p:pic>
      <p:sp>
        <p:nvSpPr>
          <p:cNvPr id="392" name="Google Shape;392;p32"/>
          <p:cNvSpPr/>
          <p:nvPr/>
        </p:nvSpPr>
        <p:spPr>
          <a:xfrm>
            <a:off x="2672094" y="3741965"/>
            <a:ext cx="508364" cy="501946"/>
          </a:xfrm>
          <a:prstGeom prst="ellipse">
            <a:avLst/>
          </a:prstGeom>
          <a:gradFill>
            <a:gsLst>
              <a:gs pos="0">
                <a:srgbClr val="9E0000"/>
              </a:gs>
              <a:gs pos="50000">
                <a:srgbClr val="E40000"/>
              </a:gs>
              <a:gs pos="100000">
                <a:srgbClr val="FF0000"/>
              </a:gs>
            </a:gsLst>
            <a:lin ang="162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1</a:t>
            </a:r>
            <a:endParaRPr b="1" sz="3200">
              <a:solidFill>
                <a:schemeClr val="lt1"/>
              </a:solidFill>
              <a:latin typeface="Calibri"/>
              <a:ea typeface="Calibri"/>
              <a:cs typeface="Calibri"/>
              <a:sym typeface="Calibri"/>
            </a:endParaRPr>
          </a:p>
        </p:txBody>
      </p:sp>
      <p:sp>
        <p:nvSpPr>
          <p:cNvPr id="393" name="Google Shape;393;p32"/>
          <p:cNvSpPr/>
          <p:nvPr/>
        </p:nvSpPr>
        <p:spPr>
          <a:xfrm>
            <a:off x="4968402" y="3775196"/>
            <a:ext cx="500683" cy="494362"/>
          </a:xfrm>
          <a:prstGeom prst="ellipse">
            <a:avLst/>
          </a:prstGeom>
          <a:gradFill>
            <a:gsLst>
              <a:gs pos="0">
                <a:srgbClr val="9E0000"/>
              </a:gs>
              <a:gs pos="50000">
                <a:srgbClr val="E40000"/>
              </a:gs>
              <a:gs pos="100000">
                <a:srgbClr val="FF0000"/>
              </a:gs>
            </a:gsLst>
            <a:lin ang="162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2</a:t>
            </a:r>
            <a:endParaRPr/>
          </a:p>
        </p:txBody>
      </p:sp>
      <p:sp>
        <p:nvSpPr>
          <p:cNvPr id="394" name="Google Shape;394;p32"/>
          <p:cNvSpPr/>
          <p:nvPr/>
        </p:nvSpPr>
        <p:spPr>
          <a:xfrm>
            <a:off x="2248897" y="4557572"/>
            <a:ext cx="1344895" cy="310450"/>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ראוטר ביתי</a:t>
            </a:r>
            <a:endParaRPr sz="1600">
              <a:solidFill>
                <a:schemeClr val="dk1"/>
              </a:solidFill>
              <a:latin typeface="Tahoma"/>
              <a:ea typeface="Tahoma"/>
              <a:cs typeface="Tahoma"/>
              <a:sym typeface="Tahoma"/>
            </a:endParaRPr>
          </a:p>
        </p:txBody>
      </p:sp>
      <p:sp>
        <p:nvSpPr>
          <p:cNvPr id="395" name="Google Shape;395;p32"/>
          <p:cNvSpPr/>
          <p:nvPr/>
        </p:nvSpPr>
        <p:spPr>
          <a:xfrm>
            <a:off x="4526455" y="3374603"/>
            <a:ext cx="1344895" cy="310450"/>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A</a:t>
            </a:r>
            <a:endParaRPr/>
          </a:p>
        </p:txBody>
      </p:sp>
      <p:sp>
        <p:nvSpPr>
          <p:cNvPr id="396" name="Google Shape;396;p32"/>
          <p:cNvSpPr/>
          <p:nvPr/>
        </p:nvSpPr>
        <p:spPr>
          <a:xfrm>
            <a:off x="193832" y="6067696"/>
            <a:ext cx="1344895" cy="310450"/>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מחשב א'</a:t>
            </a:r>
            <a:endParaRPr sz="1600">
              <a:solidFill>
                <a:schemeClr val="dk1"/>
              </a:solidFill>
              <a:latin typeface="Tahoma"/>
              <a:ea typeface="Tahoma"/>
              <a:cs typeface="Tahoma"/>
              <a:sym typeface="Tahoma"/>
            </a:endParaRPr>
          </a:p>
        </p:txBody>
      </p:sp>
      <p:sp>
        <p:nvSpPr>
          <p:cNvPr id="397" name="Google Shape;397;p32"/>
          <p:cNvSpPr/>
          <p:nvPr/>
        </p:nvSpPr>
        <p:spPr>
          <a:xfrm>
            <a:off x="4585635" y="4896183"/>
            <a:ext cx="1344895" cy="310450"/>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B</a:t>
            </a:r>
            <a:endParaRPr/>
          </a:p>
        </p:txBody>
      </p:sp>
      <p:sp>
        <p:nvSpPr>
          <p:cNvPr id="398" name="Google Shape;398;p32"/>
          <p:cNvSpPr/>
          <p:nvPr/>
        </p:nvSpPr>
        <p:spPr>
          <a:xfrm>
            <a:off x="6513185" y="3371614"/>
            <a:ext cx="1344895" cy="310450"/>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C</a:t>
            </a:r>
            <a:endParaRPr/>
          </a:p>
        </p:txBody>
      </p:sp>
      <p:sp>
        <p:nvSpPr>
          <p:cNvPr id="399" name="Google Shape;399;p32"/>
          <p:cNvSpPr/>
          <p:nvPr/>
        </p:nvSpPr>
        <p:spPr>
          <a:xfrm>
            <a:off x="6615912" y="5088439"/>
            <a:ext cx="1344895" cy="310450"/>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D</a:t>
            </a:r>
            <a:endParaRPr/>
          </a:p>
        </p:txBody>
      </p:sp>
      <p:sp>
        <p:nvSpPr>
          <p:cNvPr id="400" name="Google Shape;400;p32"/>
          <p:cNvSpPr/>
          <p:nvPr/>
        </p:nvSpPr>
        <p:spPr>
          <a:xfrm>
            <a:off x="8624485" y="4165063"/>
            <a:ext cx="1344895" cy="310450"/>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E</a:t>
            </a:r>
            <a:endParaRPr/>
          </a:p>
        </p:txBody>
      </p:sp>
      <p:sp>
        <p:nvSpPr>
          <p:cNvPr id="401" name="Google Shape;401;p32"/>
          <p:cNvSpPr/>
          <p:nvPr/>
        </p:nvSpPr>
        <p:spPr>
          <a:xfrm>
            <a:off x="7103631" y="3825926"/>
            <a:ext cx="500683" cy="494362"/>
          </a:xfrm>
          <a:prstGeom prst="ellipse">
            <a:avLst/>
          </a:prstGeom>
          <a:gradFill>
            <a:gsLst>
              <a:gs pos="0">
                <a:srgbClr val="9E0000"/>
              </a:gs>
              <a:gs pos="50000">
                <a:srgbClr val="E40000"/>
              </a:gs>
              <a:gs pos="100000">
                <a:srgbClr val="FF0000"/>
              </a:gs>
            </a:gsLst>
            <a:lin ang="162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3</a:t>
            </a:r>
            <a:endParaRPr b="1" sz="3200">
              <a:solidFill>
                <a:schemeClr val="lt1"/>
              </a:solidFill>
              <a:latin typeface="Calibri"/>
              <a:ea typeface="Calibri"/>
              <a:cs typeface="Calibri"/>
              <a:sym typeface="Calibri"/>
            </a:endParaRPr>
          </a:p>
        </p:txBody>
      </p:sp>
      <p:sp>
        <p:nvSpPr>
          <p:cNvPr id="402" name="Google Shape;402;p32"/>
          <p:cNvSpPr/>
          <p:nvPr/>
        </p:nvSpPr>
        <p:spPr>
          <a:xfrm>
            <a:off x="9213884" y="4649002"/>
            <a:ext cx="500683" cy="494362"/>
          </a:xfrm>
          <a:prstGeom prst="ellipse">
            <a:avLst/>
          </a:prstGeom>
          <a:gradFill>
            <a:gsLst>
              <a:gs pos="0">
                <a:srgbClr val="9E0000"/>
              </a:gs>
              <a:gs pos="50000">
                <a:srgbClr val="E40000"/>
              </a:gs>
              <a:gs pos="100000">
                <a:srgbClr val="FF0000"/>
              </a:gs>
            </a:gsLst>
            <a:lin ang="162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4</a:t>
            </a:r>
            <a:endParaRPr b="1" sz="3200">
              <a:solidFill>
                <a:schemeClr val="lt1"/>
              </a:solidFill>
              <a:latin typeface="Calibri"/>
              <a:ea typeface="Calibri"/>
              <a:cs typeface="Calibri"/>
              <a:sym typeface="Calibri"/>
            </a:endParaRPr>
          </a:p>
        </p:txBody>
      </p:sp>
      <p:sp>
        <p:nvSpPr>
          <p:cNvPr id="403" name="Google Shape;403;p32"/>
          <p:cNvSpPr/>
          <p:nvPr/>
        </p:nvSpPr>
        <p:spPr>
          <a:xfrm>
            <a:off x="10375626" y="5958707"/>
            <a:ext cx="500683" cy="494362"/>
          </a:xfrm>
          <a:prstGeom prst="ellipse">
            <a:avLst/>
          </a:prstGeom>
          <a:gradFill>
            <a:gsLst>
              <a:gs pos="0">
                <a:srgbClr val="9E0000"/>
              </a:gs>
              <a:gs pos="50000">
                <a:srgbClr val="E40000"/>
              </a:gs>
              <a:gs pos="100000">
                <a:srgbClr val="FF0000"/>
              </a:gs>
            </a:gsLst>
            <a:lin ang="162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5</a:t>
            </a:r>
            <a:endParaRPr b="1" sz="3200">
              <a:solidFill>
                <a:schemeClr val="lt1"/>
              </a:solidFill>
              <a:latin typeface="Calibri"/>
              <a:ea typeface="Calibri"/>
              <a:cs typeface="Calibri"/>
              <a:sym typeface="Calibri"/>
            </a:endParaRPr>
          </a:p>
        </p:txBody>
      </p:sp>
      <p:sp>
        <p:nvSpPr>
          <p:cNvPr id="404" name="Google Shape;404;p32"/>
          <p:cNvSpPr/>
          <p:nvPr/>
        </p:nvSpPr>
        <p:spPr>
          <a:xfrm>
            <a:off x="2682668" y="3766176"/>
            <a:ext cx="508364" cy="501946"/>
          </a:xfrm>
          <a:prstGeom prst="ellipse">
            <a:avLst/>
          </a:prstGeom>
          <a:gradFill>
            <a:gsLst>
              <a:gs pos="0">
                <a:srgbClr val="401660"/>
              </a:gs>
              <a:gs pos="50000">
                <a:srgbClr val="5D218B"/>
              </a:gs>
              <a:gs pos="100000">
                <a:srgbClr val="7127A8"/>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1</a:t>
            </a:r>
            <a:endParaRPr b="1" sz="3200">
              <a:solidFill>
                <a:schemeClr val="lt1"/>
              </a:solidFill>
              <a:latin typeface="Calibri"/>
              <a:ea typeface="Calibri"/>
              <a:cs typeface="Calibri"/>
              <a:sym typeface="Calibri"/>
            </a:endParaRPr>
          </a:p>
        </p:txBody>
      </p:sp>
      <p:sp>
        <p:nvSpPr>
          <p:cNvPr id="405" name="Google Shape;405;p32"/>
          <p:cNvSpPr/>
          <p:nvPr/>
        </p:nvSpPr>
        <p:spPr>
          <a:xfrm>
            <a:off x="4995505" y="3778580"/>
            <a:ext cx="508364" cy="501946"/>
          </a:xfrm>
          <a:prstGeom prst="ellipse">
            <a:avLst/>
          </a:prstGeom>
          <a:gradFill>
            <a:gsLst>
              <a:gs pos="0">
                <a:srgbClr val="401660"/>
              </a:gs>
              <a:gs pos="50000">
                <a:srgbClr val="5D218B"/>
              </a:gs>
              <a:gs pos="100000">
                <a:srgbClr val="7127A8"/>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2</a:t>
            </a:r>
            <a:endParaRPr b="1" sz="3200">
              <a:solidFill>
                <a:schemeClr val="lt1"/>
              </a:solidFill>
              <a:latin typeface="Calibri"/>
              <a:ea typeface="Calibri"/>
              <a:cs typeface="Calibri"/>
              <a:sym typeface="Calibri"/>
            </a:endParaRPr>
          </a:p>
        </p:txBody>
      </p:sp>
      <p:sp>
        <p:nvSpPr>
          <p:cNvPr id="406" name="Google Shape;406;p32"/>
          <p:cNvSpPr/>
          <p:nvPr/>
        </p:nvSpPr>
        <p:spPr>
          <a:xfrm>
            <a:off x="5185748" y="5390784"/>
            <a:ext cx="508364" cy="501946"/>
          </a:xfrm>
          <a:prstGeom prst="ellipse">
            <a:avLst/>
          </a:prstGeom>
          <a:gradFill>
            <a:gsLst>
              <a:gs pos="0">
                <a:srgbClr val="401660"/>
              </a:gs>
              <a:gs pos="50000">
                <a:srgbClr val="5D218B"/>
              </a:gs>
              <a:gs pos="100000">
                <a:srgbClr val="7127A8"/>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3</a:t>
            </a:r>
            <a:endParaRPr b="1" sz="3200">
              <a:solidFill>
                <a:schemeClr val="lt1"/>
              </a:solidFill>
              <a:latin typeface="Calibri"/>
              <a:ea typeface="Calibri"/>
              <a:cs typeface="Calibri"/>
              <a:sym typeface="Calibri"/>
            </a:endParaRPr>
          </a:p>
        </p:txBody>
      </p:sp>
      <p:sp>
        <p:nvSpPr>
          <p:cNvPr id="407" name="Google Shape;407;p32"/>
          <p:cNvSpPr/>
          <p:nvPr/>
        </p:nvSpPr>
        <p:spPr>
          <a:xfrm>
            <a:off x="9237645" y="4666822"/>
            <a:ext cx="508364" cy="501946"/>
          </a:xfrm>
          <a:prstGeom prst="ellipse">
            <a:avLst/>
          </a:prstGeom>
          <a:gradFill>
            <a:gsLst>
              <a:gs pos="0">
                <a:srgbClr val="401660"/>
              </a:gs>
              <a:gs pos="50000">
                <a:srgbClr val="5D218B"/>
              </a:gs>
              <a:gs pos="100000">
                <a:srgbClr val="7127A8"/>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4</a:t>
            </a:r>
            <a:endParaRPr b="1" sz="3200">
              <a:solidFill>
                <a:schemeClr val="lt1"/>
              </a:solidFill>
              <a:latin typeface="Calibri"/>
              <a:ea typeface="Calibri"/>
              <a:cs typeface="Calibri"/>
              <a:sym typeface="Calibri"/>
            </a:endParaRPr>
          </a:p>
        </p:txBody>
      </p:sp>
      <p:sp>
        <p:nvSpPr>
          <p:cNvPr id="408" name="Google Shape;408;p32"/>
          <p:cNvSpPr/>
          <p:nvPr/>
        </p:nvSpPr>
        <p:spPr>
          <a:xfrm>
            <a:off x="10332747" y="6035173"/>
            <a:ext cx="508364" cy="501946"/>
          </a:xfrm>
          <a:prstGeom prst="ellipse">
            <a:avLst/>
          </a:prstGeom>
          <a:gradFill>
            <a:gsLst>
              <a:gs pos="0">
                <a:srgbClr val="401660"/>
              </a:gs>
              <a:gs pos="50000">
                <a:srgbClr val="5D218B"/>
              </a:gs>
              <a:gs pos="100000">
                <a:srgbClr val="7127A8"/>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5</a:t>
            </a:r>
            <a:endParaRPr b="1" sz="32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5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xEl>
                                              <p:pRg end="0" st="0"/>
                                            </p:txEl>
                                          </p:spTgt>
                                        </p:tgtEl>
                                        <p:attrNameLst>
                                          <p:attrName>style.visibility</p:attrName>
                                        </p:attrNameLst>
                                      </p:cBhvr>
                                      <p:to>
                                        <p:strVal val="visible"/>
                                      </p:to>
                                    </p:set>
                                    <p:animEffect filter="fade" transition="in">
                                      <p:cBhvr>
                                        <p:cTn dur="500"/>
                                        <p:tgtEl>
                                          <p:spTgt spid="37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500"/>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500"/>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500"/>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5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5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5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500"/>
                                        <p:tgtEl>
                                          <p:spTgt spid="385"/>
                                        </p:tgtEl>
                                      </p:cBhvr>
                                    </p:animEffect>
                                  </p:childTnLst>
                                </p:cTn>
                              </p:par>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500"/>
                                        <p:tgtEl>
                                          <p:spTgt spid="377"/>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500"/>
                                        <p:tgtEl>
                                          <p:spTgt spid="387"/>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500"/>
                                        <p:tgtEl>
                                          <p:spTgt spid="376"/>
                                        </p:tgtEl>
                                      </p:cBhvr>
                                    </p:animEffect>
                                  </p:childTnLst>
                                </p:cTn>
                              </p:par>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500"/>
                                        <p:tgtEl>
                                          <p:spTgt spid="388"/>
                                        </p:tgtEl>
                                      </p:cBhvr>
                                    </p:animEffect>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500"/>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500"/>
                                        <p:tgtEl>
                                          <p:spTgt spid="389"/>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500"/>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500"/>
                                        <p:tgtEl>
                                          <p:spTgt spid="390"/>
                                        </p:tgtEl>
                                      </p:cBhvr>
                                    </p:animEffect>
                                  </p:childTnLst>
                                </p:cTn>
                              </p:par>
                              <p:par>
                                <p:cTn fill="hold" nodeType="with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500"/>
                                        <p:tgtEl>
                                          <p:spTgt spid="391"/>
                                        </p:tgtEl>
                                      </p:cBhvr>
                                    </p:animEffect>
                                  </p:childTnLst>
                                </p:cTn>
                              </p:par>
                              <p:par>
                                <p:cTn fill="hold" nodeType="with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500"/>
                                        <p:tgtEl>
                                          <p:spTgt spid="373"/>
                                        </p:tgtEl>
                                      </p:cBhvr>
                                    </p:animEffect>
                                  </p:childTnLst>
                                </p:cTn>
                              </p:par>
                              <p:par>
                                <p:cTn fill="hold" nodeType="with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500"/>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500"/>
                                        <p:tgtEl>
                                          <p:spTgt spid="395"/>
                                        </p:tgtEl>
                                      </p:cBhvr>
                                    </p:animEffect>
                                  </p:childTnLst>
                                </p:cTn>
                              </p:par>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500"/>
                                        <p:tgtEl>
                                          <p:spTgt spid="396"/>
                                        </p:tgtEl>
                                      </p:cBhvr>
                                    </p:animEffect>
                                  </p:childTnLst>
                                </p:cTn>
                              </p:par>
                              <p:par>
                                <p:cTn fill="hold" nodeType="with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500"/>
                                        <p:tgtEl>
                                          <p:spTgt spid="397"/>
                                        </p:tgtEl>
                                      </p:cBhvr>
                                    </p:animEffect>
                                  </p:childTnLst>
                                </p:cTn>
                              </p:par>
                              <p:par>
                                <p:cTn fill="hold" nodeType="with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500"/>
                                        <p:tgtEl>
                                          <p:spTgt spid="398"/>
                                        </p:tgtEl>
                                      </p:cBhvr>
                                    </p:animEffect>
                                  </p:childTnLst>
                                </p:cTn>
                              </p:par>
                              <p:par>
                                <p:cTn fill="hold" nodeType="with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500"/>
                                        <p:tgtEl>
                                          <p:spTgt spid="399"/>
                                        </p:tgtEl>
                                      </p:cBhvr>
                                    </p:animEffect>
                                  </p:childTnLst>
                                </p:cTn>
                              </p:par>
                              <p:par>
                                <p:cTn fill="hold" nodeType="with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500"/>
                                        <p:tgtEl>
                                          <p:spTgt spid="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500"/>
                                        <p:tgtEl>
                                          <p:spTgt spid="3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500"/>
                                        <p:tgtEl>
                                          <p:spTgt spid="3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500"/>
                                        <p:tgtEl>
                                          <p:spTgt spid="4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500"/>
                                        <p:tgtEl>
                                          <p:spTgt spid="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500"/>
                                        <p:tgtEl>
                                          <p:spTgt spid="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392"/>
                                        </p:tgtEl>
                                        <p:attrNameLst>
                                          <p:attrName>ppt_w</p:attrName>
                                        </p:attrNameLst>
                                      </p:cBhvr>
                                      <p:tavLst>
                                        <p:tav fmla="" tm="0">
                                          <p:val>
                                            <p:strVal val="#ppt_w"/>
                                          </p:val>
                                        </p:tav>
                                        <p:tav fmla="" tm="100000">
                                          <p:val>
                                            <p:strVal val="0"/>
                                          </p:val>
                                        </p:tav>
                                      </p:tavLst>
                                    </p:anim>
                                    <p:anim calcmode="lin" valueType="num">
                                      <p:cBhvr additive="base">
                                        <p:cTn dur="500"/>
                                        <p:tgtEl>
                                          <p:spTgt spid="392"/>
                                        </p:tgtEl>
                                        <p:attrNameLst>
                                          <p:attrName>ppt_h</p:attrName>
                                        </p:attrNameLst>
                                      </p:cBhvr>
                                      <p:tavLst>
                                        <p:tav fmla="" tm="0">
                                          <p:val>
                                            <p:strVal val="#ppt_h"/>
                                          </p:val>
                                        </p:tav>
                                        <p:tav fmla="" tm="100000">
                                          <p:val>
                                            <p:strVal val="0"/>
                                          </p:val>
                                        </p:tav>
                                      </p:tavLst>
                                    </p:anim>
                                    <p:set>
                                      <p:cBhvr>
                                        <p:cTn dur="1" fill="hold">
                                          <p:stCondLst>
                                            <p:cond delay="500"/>
                                          </p:stCondLst>
                                        </p:cTn>
                                        <p:tgtEl>
                                          <p:spTgt spid="392"/>
                                        </p:tgtEl>
                                        <p:attrNameLst>
                                          <p:attrName>style.visibility</p:attrName>
                                        </p:attrNameLst>
                                      </p:cBhvr>
                                      <p:to>
                                        <p:strVal val="hidden"/>
                                      </p:to>
                                    </p:set>
                                  </p:childTnLst>
                                </p:cTn>
                              </p:par>
                              <p:par>
                                <p:cTn fill="hold" nodeType="withEffect" presetClass="exit" presetID="23" presetSubtype="32">
                                  <p:stCondLst>
                                    <p:cond delay="0"/>
                                  </p:stCondLst>
                                  <p:childTnLst>
                                    <p:anim calcmode="lin" valueType="num">
                                      <p:cBhvr additive="base">
                                        <p:cTn dur="500"/>
                                        <p:tgtEl>
                                          <p:spTgt spid="393"/>
                                        </p:tgtEl>
                                        <p:attrNameLst>
                                          <p:attrName>ppt_w</p:attrName>
                                        </p:attrNameLst>
                                      </p:cBhvr>
                                      <p:tavLst>
                                        <p:tav fmla="" tm="0">
                                          <p:val>
                                            <p:strVal val="#ppt_w"/>
                                          </p:val>
                                        </p:tav>
                                        <p:tav fmla="" tm="100000">
                                          <p:val>
                                            <p:strVal val="0"/>
                                          </p:val>
                                        </p:tav>
                                      </p:tavLst>
                                    </p:anim>
                                    <p:anim calcmode="lin" valueType="num">
                                      <p:cBhvr additive="base">
                                        <p:cTn dur="500"/>
                                        <p:tgtEl>
                                          <p:spTgt spid="393"/>
                                        </p:tgtEl>
                                        <p:attrNameLst>
                                          <p:attrName>ppt_h</p:attrName>
                                        </p:attrNameLst>
                                      </p:cBhvr>
                                      <p:tavLst>
                                        <p:tav fmla="" tm="0">
                                          <p:val>
                                            <p:strVal val="#ppt_h"/>
                                          </p:val>
                                        </p:tav>
                                        <p:tav fmla="" tm="100000">
                                          <p:val>
                                            <p:strVal val="0"/>
                                          </p:val>
                                        </p:tav>
                                      </p:tavLst>
                                    </p:anim>
                                    <p:set>
                                      <p:cBhvr>
                                        <p:cTn dur="1" fill="hold">
                                          <p:stCondLst>
                                            <p:cond delay="500"/>
                                          </p:stCondLst>
                                        </p:cTn>
                                        <p:tgtEl>
                                          <p:spTgt spid="393"/>
                                        </p:tgtEl>
                                        <p:attrNameLst>
                                          <p:attrName>style.visibility</p:attrName>
                                        </p:attrNameLst>
                                      </p:cBhvr>
                                      <p:to>
                                        <p:strVal val="hidden"/>
                                      </p:to>
                                    </p:set>
                                  </p:childTnLst>
                                </p:cTn>
                              </p:par>
                              <p:par>
                                <p:cTn fill="hold" nodeType="withEffect" presetClass="exit" presetID="23" presetSubtype="32">
                                  <p:stCondLst>
                                    <p:cond delay="0"/>
                                  </p:stCondLst>
                                  <p:childTnLst>
                                    <p:anim calcmode="lin" valueType="num">
                                      <p:cBhvr additive="base">
                                        <p:cTn dur="500"/>
                                        <p:tgtEl>
                                          <p:spTgt spid="401"/>
                                        </p:tgtEl>
                                        <p:attrNameLst>
                                          <p:attrName>ppt_w</p:attrName>
                                        </p:attrNameLst>
                                      </p:cBhvr>
                                      <p:tavLst>
                                        <p:tav fmla="" tm="0">
                                          <p:val>
                                            <p:strVal val="#ppt_w"/>
                                          </p:val>
                                        </p:tav>
                                        <p:tav fmla="" tm="100000">
                                          <p:val>
                                            <p:strVal val="0"/>
                                          </p:val>
                                        </p:tav>
                                      </p:tavLst>
                                    </p:anim>
                                    <p:anim calcmode="lin" valueType="num">
                                      <p:cBhvr additive="base">
                                        <p:cTn dur="500"/>
                                        <p:tgtEl>
                                          <p:spTgt spid="401"/>
                                        </p:tgtEl>
                                        <p:attrNameLst>
                                          <p:attrName>ppt_h</p:attrName>
                                        </p:attrNameLst>
                                      </p:cBhvr>
                                      <p:tavLst>
                                        <p:tav fmla="" tm="0">
                                          <p:val>
                                            <p:strVal val="#ppt_h"/>
                                          </p:val>
                                        </p:tav>
                                        <p:tav fmla="" tm="100000">
                                          <p:val>
                                            <p:strVal val="0"/>
                                          </p:val>
                                        </p:tav>
                                      </p:tavLst>
                                    </p:anim>
                                    <p:set>
                                      <p:cBhvr>
                                        <p:cTn dur="1" fill="hold">
                                          <p:stCondLst>
                                            <p:cond delay="500"/>
                                          </p:stCondLst>
                                        </p:cTn>
                                        <p:tgtEl>
                                          <p:spTgt spid="401"/>
                                        </p:tgtEl>
                                        <p:attrNameLst>
                                          <p:attrName>style.visibility</p:attrName>
                                        </p:attrNameLst>
                                      </p:cBhvr>
                                      <p:to>
                                        <p:strVal val="hidden"/>
                                      </p:to>
                                    </p:set>
                                  </p:childTnLst>
                                </p:cTn>
                              </p:par>
                              <p:par>
                                <p:cTn fill="hold" nodeType="withEffect" presetClass="exit" presetID="23" presetSubtype="32">
                                  <p:stCondLst>
                                    <p:cond delay="0"/>
                                  </p:stCondLst>
                                  <p:childTnLst>
                                    <p:anim calcmode="lin" valueType="num">
                                      <p:cBhvr additive="base">
                                        <p:cTn dur="500"/>
                                        <p:tgtEl>
                                          <p:spTgt spid="402"/>
                                        </p:tgtEl>
                                        <p:attrNameLst>
                                          <p:attrName>ppt_w</p:attrName>
                                        </p:attrNameLst>
                                      </p:cBhvr>
                                      <p:tavLst>
                                        <p:tav fmla="" tm="0">
                                          <p:val>
                                            <p:strVal val="#ppt_w"/>
                                          </p:val>
                                        </p:tav>
                                        <p:tav fmla="" tm="100000">
                                          <p:val>
                                            <p:strVal val="0"/>
                                          </p:val>
                                        </p:tav>
                                      </p:tavLst>
                                    </p:anim>
                                    <p:anim calcmode="lin" valueType="num">
                                      <p:cBhvr additive="base">
                                        <p:cTn dur="500"/>
                                        <p:tgtEl>
                                          <p:spTgt spid="402"/>
                                        </p:tgtEl>
                                        <p:attrNameLst>
                                          <p:attrName>ppt_h</p:attrName>
                                        </p:attrNameLst>
                                      </p:cBhvr>
                                      <p:tavLst>
                                        <p:tav fmla="" tm="0">
                                          <p:val>
                                            <p:strVal val="#ppt_h"/>
                                          </p:val>
                                        </p:tav>
                                        <p:tav fmla="" tm="100000">
                                          <p:val>
                                            <p:strVal val="0"/>
                                          </p:val>
                                        </p:tav>
                                      </p:tavLst>
                                    </p:anim>
                                    <p:set>
                                      <p:cBhvr>
                                        <p:cTn dur="1" fill="hold">
                                          <p:stCondLst>
                                            <p:cond delay="500"/>
                                          </p:stCondLst>
                                        </p:cTn>
                                        <p:tgtEl>
                                          <p:spTgt spid="402"/>
                                        </p:tgtEl>
                                        <p:attrNameLst>
                                          <p:attrName>style.visibility</p:attrName>
                                        </p:attrNameLst>
                                      </p:cBhvr>
                                      <p:to>
                                        <p:strVal val="hidden"/>
                                      </p:to>
                                    </p:set>
                                  </p:childTnLst>
                                </p:cTn>
                              </p:par>
                              <p:par>
                                <p:cTn fill="hold" nodeType="withEffect" presetClass="exit" presetID="23" presetSubtype="32">
                                  <p:stCondLst>
                                    <p:cond delay="0"/>
                                  </p:stCondLst>
                                  <p:childTnLst>
                                    <p:anim calcmode="lin" valueType="num">
                                      <p:cBhvr additive="base">
                                        <p:cTn dur="500"/>
                                        <p:tgtEl>
                                          <p:spTgt spid="403"/>
                                        </p:tgtEl>
                                        <p:attrNameLst>
                                          <p:attrName>ppt_w</p:attrName>
                                        </p:attrNameLst>
                                      </p:cBhvr>
                                      <p:tavLst>
                                        <p:tav fmla="" tm="0">
                                          <p:val>
                                            <p:strVal val="#ppt_w"/>
                                          </p:val>
                                        </p:tav>
                                        <p:tav fmla="" tm="100000">
                                          <p:val>
                                            <p:strVal val="0"/>
                                          </p:val>
                                        </p:tav>
                                      </p:tavLst>
                                    </p:anim>
                                    <p:anim calcmode="lin" valueType="num">
                                      <p:cBhvr additive="base">
                                        <p:cTn dur="500"/>
                                        <p:tgtEl>
                                          <p:spTgt spid="403"/>
                                        </p:tgtEl>
                                        <p:attrNameLst>
                                          <p:attrName>ppt_h</p:attrName>
                                        </p:attrNameLst>
                                      </p:cBhvr>
                                      <p:tavLst>
                                        <p:tav fmla="" tm="0">
                                          <p:val>
                                            <p:strVal val="#ppt_h"/>
                                          </p:val>
                                        </p:tav>
                                        <p:tav fmla="" tm="100000">
                                          <p:val>
                                            <p:strVal val="0"/>
                                          </p:val>
                                        </p:tav>
                                      </p:tavLst>
                                    </p:anim>
                                    <p:set>
                                      <p:cBhvr>
                                        <p:cTn dur="1" fill="hold">
                                          <p:stCondLst>
                                            <p:cond delay="500"/>
                                          </p:stCondLst>
                                        </p:cTn>
                                        <p:tgtEl>
                                          <p:spTgt spid="40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5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500"/>
                                        <p:tgtEl>
                                          <p:spTgt spid="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500"/>
                                        <p:tgtEl>
                                          <p:spTgt spid="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500"/>
                                        <p:tgtEl>
                                          <p:spTgt spid="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500"/>
                                        <p:tgtEl>
                                          <p:spTgt spid="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3"/>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זהו!</a:t>
            </a:r>
            <a:endParaRPr b="1" i="0" sz="4400" u="none" cap="none" strike="noStrike">
              <a:solidFill>
                <a:schemeClr val="dk1"/>
              </a:solidFill>
              <a:latin typeface="Tahoma"/>
              <a:ea typeface="Tahoma"/>
              <a:cs typeface="Tahoma"/>
              <a:sym typeface="Tahoma"/>
            </a:endParaRPr>
          </a:p>
        </p:txBody>
      </p:sp>
      <p:sp>
        <p:nvSpPr>
          <p:cNvPr id="415" name="Google Shape;415;p33"/>
          <p:cNvSpPr txBox="1"/>
          <p:nvPr>
            <p:ph idx="1" type="body"/>
          </p:nvPr>
        </p:nvSpPr>
        <p:spPr>
          <a:xfrm>
            <a:off x="1302431" y="2844798"/>
            <a:ext cx="6858452" cy="3048001"/>
          </a:xfrm>
          <a:prstGeom prst="rect">
            <a:avLst/>
          </a:prstGeom>
          <a:noFill/>
          <a:ln>
            <a:noFill/>
          </a:ln>
        </p:spPr>
        <p:txBody>
          <a:bodyPr anchorCtr="0" anchor="t" bIns="45700" lIns="91425" spcFirstLastPara="1" rIns="91425" wrap="square" tIns="45700">
            <a:noAutofit/>
          </a:bodyPr>
          <a:lstStyle/>
          <a:p>
            <a:pPr indent="0" lvl="0" marL="0" marR="0" rtl="1" algn="ctr">
              <a:lnSpc>
                <a:spcPct val="100000"/>
              </a:lnSpc>
              <a:spcBef>
                <a:spcPts val="0"/>
              </a:spcBef>
              <a:spcAft>
                <a:spcPts val="0"/>
              </a:spcAft>
              <a:buClr>
                <a:srgbClr val="0099D5"/>
              </a:buClr>
              <a:buSzPts val="3600"/>
              <a:buFont typeface="Noto Sans Symbols"/>
              <a:buNone/>
            </a:pPr>
            <a:r>
              <a:rPr b="1" i="0" lang="en-US" sz="3600" u="none" cap="none" strike="noStrike">
                <a:solidFill>
                  <a:srgbClr val="0099D5"/>
                </a:solidFill>
                <a:latin typeface="Tahoma"/>
                <a:ea typeface="Tahoma"/>
                <a:cs typeface="Tahoma"/>
                <a:sym typeface="Tahoma"/>
              </a:rPr>
              <a:t>למדנו את הפרוטוקול </a:t>
            </a:r>
            <a:br>
              <a:rPr b="1" i="0" lang="en-US" sz="3600" u="none" cap="none" strike="noStrike">
                <a:solidFill>
                  <a:srgbClr val="0099D5"/>
                </a:solidFill>
                <a:latin typeface="Tahoma"/>
                <a:ea typeface="Tahoma"/>
                <a:cs typeface="Tahoma"/>
                <a:sym typeface="Tahoma"/>
              </a:rPr>
            </a:br>
            <a:r>
              <a:rPr b="1" i="0" lang="en-US" sz="3600" u="none" cap="none" strike="noStrike">
                <a:solidFill>
                  <a:srgbClr val="0099D5"/>
                </a:solidFill>
                <a:latin typeface="Tahoma"/>
                <a:ea typeface="Tahoma"/>
                <a:cs typeface="Tahoma"/>
                <a:sym typeface="Tahoma"/>
              </a:rPr>
              <a:t>האחרון שלנו לשנה!</a:t>
            </a:r>
            <a:endParaRPr/>
          </a:p>
          <a:p>
            <a:pPr indent="0" lvl="0" marL="0" marR="0" rtl="1" algn="ctr">
              <a:lnSpc>
                <a:spcPct val="100000"/>
              </a:lnSpc>
              <a:spcBef>
                <a:spcPts val="1000"/>
              </a:spcBef>
              <a:spcAft>
                <a:spcPts val="0"/>
              </a:spcAft>
              <a:buClr>
                <a:schemeClr val="dk1"/>
              </a:buClr>
              <a:buSzPts val="3600"/>
              <a:buFont typeface="Noto Sans Symbols"/>
              <a:buNone/>
            </a:pPr>
            <a:r>
              <a:t/>
            </a:r>
            <a:endParaRPr b="1" i="0" sz="3600" u="none" cap="none" strike="noStrike">
              <a:solidFill>
                <a:srgbClr val="0099D5"/>
              </a:solidFill>
              <a:latin typeface="Tahoma"/>
              <a:ea typeface="Tahoma"/>
              <a:cs typeface="Tahoma"/>
              <a:sym typeface="Tahoma"/>
            </a:endParaRPr>
          </a:p>
        </p:txBody>
      </p:sp>
      <p:pic>
        <p:nvPicPr>
          <p:cNvPr descr="tv happy dancing cartoon futurama" id="416" name="Google Shape;416;p33"/>
          <p:cNvPicPr preferRelativeResize="0"/>
          <p:nvPr/>
        </p:nvPicPr>
        <p:blipFill rotWithShape="1">
          <a:blip r:embed="rId3">
            <a:alphaModFix/>
          </a:blip>
          <a:srcRect b="0" l="0" r="0" t="0"/>
          <a:stretch/>
        </p:blipFill>
        <p:spPr>
          <a:xfrm>
            <a:off x="8160883" y="1556845"/>
            <a:ext cx="3111047" cy="4335954"/>
          </a:xfrm>
          <a:prstGeom prst="rect">
            <a:avLst/>
          </a:prstGeom>
          <a:noFill/>
          <a:ln cap="flat" cmpd="sng" w="12700">
            <a:solidFill>
              <a:srgbClr val="595959"/>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500"/>
                                        <p:tgtEl>
                                          <p:spTgt spid="414"/>
                                        </p:tgtEl>
                                      </p:cBhvr>
                                    </p:animEffect>
                                  </p:childTnLst>
                                </p:cTn>
                              </p:par>
                              <p:par>
                                <p:cTn fill="hold" nodeType="withEffect" presetClass="entr" presetID="10" presetSubtype="0">
                                  <p:stCondLst>
                                    <p:cond delay="0"/>
                                  </p:stCondLst>
                                  <p:childTnLst>
                                    <p:set>
                                      <p:cBhvr>
                                        <p:cTn dur="1" fill="hold">
                                          <p:stCondLst>
                                            <p:cond delay="0"/>
                                          </p:stCondLst>
                                        </p:cTn>
                                        <p:tgtEl>
                                          <p:spTgt spid="415">
                                            <p:txEl>
                                              <p:pRg end="0" st="0"/>
                                            </p:txEl>
                                          </p:spTgt>
                                        </p:tgtEl>
                                        <p:attrNameLst>
                                          <p:attrName>style.visibility</p:attrName>
                                        </p:attrNameLst>
                                      </p:cBhvr>
                                      <p:to>
                                        <p:strVal val="visible"/>
                                      </p:to>
                                    </p:set>
                                    <p:animEffect filter="fade" transition="in">
                                      <p:cBhvr>
                                        <p:cTn dur="500"/>
                                        <p:tgtEl>
                                          <p:spTgt spid="41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5">
                                            <p:txEl>
                                              <p:pRg end="1" st="1"/>
                                            </p:txEl>
                                          </p:spTgt>
                                        </p:tgtEl>
                                        <p:attrNameLst>
                                          <p:attrName>style.visibility</p:attrName>
                                        </p:attrNameLst>
                                      </p:cBhvr>
                                      <p:to>
                                        <p:strVal val="visible"/>
                                      </p:to>
                                    </p:set>
                                    <p:animEffect filter="fade" transition="in">
                                      <p:cBhvr>
                                        <p:cTn dur="500"/>
                                        <p:tgtEl>
                                          <p:spTgt spid="41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500"/>
                                        <p:tgtEl>
                                          <p:spTgt spid="4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4"/>
          <p:cNvSpPr txBox="1"/>
          <p:nvPr>
            <p:ph idx="1" type="body"/>
          </p:nvPr>
        </p:nvSpPr>
        <p:spPr>
          <a:xfrm>
            <a:off x="2907948" y="2419495"/>
            <a:ext cx="6858452" cy="3048001"/>
          </a:xfrm>
          <a:prstGeom prst="rect">
            <a:avLst/>
          </a:prstGeom>
          <a:noFill/>
          <a:ln>
            <a:noFill/>
          </a:ln>
        </p:spPr>
        <p:txBody>
          <a:bodyPr anchorCtr="0" anchor="t" bIns="45700" lIns="91425" spcFirstLastPara="1" rIns="91425" wrap="square" tIns="45700">
            <a:noAutofit/>
          </a:bodyPr>
          <a:lstStyle/>
          <a:p>
            <a:pPr indent="0" lvl="0" marL="0" marR="0" rtl="1" algn="ctr">
              <a:lnSpc>
                <a:spcPct val="100000"/>
              </a:lnSpc>
              <a:spcBef>
                <a:spcPts val="0"/>
              </a:spcBef>
              <a:spcAft>
                <a:spcPts val="0"/>
              </a:spcAft>
              <a:buClr>
                <a:srgbClr val="0099D5"/>
              </a:buClr>
              <a:buSzPts val="3600"/>
              <a:buFont typeface="Noto Sans Symbols"/>
              <a:buNone/>
            </a:pPr>
            <a:r>
              <a:rPr b="1" i="0" lang="en-US" sz="3600" u="none" cap="none" strike="noStrike">
                <a:solidFill>
                  <a:srgbClr val="0099D5"/>
                </a:solidFill>
                <a:latin typeface="Tahoma"/>
                <a:ea typeface="Tahoma"/>
                <a:cs typeface="Tahoma"/>
                <a:sym typeface="Tahoma"/>
              </a:rPr>
              <a:t>חלק ב'-</a:t>
            </a:r>
            <a:endParaRPr/>
          </a:p>
          <a:p>
            <a:pPr indent="0" lvl="0" marL="0" marR="0" rtl="1" algn="ctr">
              <a:lnSpc>
                <a:spcPct val="100000"/>
              </a:lnSpc>
              <a:spcBef>
                <a:spcPts val="1000"/>
              </a:spcBef>
              <a:spcAft>
                <a:spcPts val="0"/>
              </a:spcAft>
              <a:buClr>
                <a:srgbClr val="0099D5"/>
              </a:buClr>
              <a:buSzPts val="3600"/>
              <a:buFont typeface="Noto Sans Symbols"/>
              <a:buNone/>
            </a:pPr>
            <a:r>
              <a:rPr b="1" i="0" lang="en-US" sz="3600" u="none" cap="none" strike="noStrike">
                <a:solidFill>
                  <a:srgbClr val="0099D5"/>
                </a:solidFill>
                <a:latin typeface="Tahoma"/>
                <a:ea typeface="Tahoma"/>
                <a:cs typeface="Tahoma"/>
                <a:sym typeface="Tahoma"/>
              </a:rPr>
              <a:t>רשתות אלחוטיות</a:t>
            </a:r>
            <a:endParaRPr b="1" i="0" sz="3600" u="none" cap="none" strike="noStrike">
              <a:solidFill>
                <a:srgbClr val="0099D5"/>
              </a:solidFill>
              <a:latin typeface="Tahoma"/>
              <a:ea typeface="Tahoma"/>
              <a:cs typeface="Tahoma"/>
              <a:sym typeface="Tahoma"/>
            </a:endParaRPr>
          </a:p>
        </p:txBody>
      </p:sp>
      <p:sp>
        <p:nvSpPr>
          <p:cNvPr id="423" name="Google Shape;423;p34"/>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t/>
            </a:r>
            <a:endParaRPr b="1" i="0" sz="4400" u="none" cap="none" strike="noStrike">
              <a:solidFill>
                <a:schemeClr val="dk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2">
                                            <p:txEl>
                                              <p:pRg end="0" st="0"/>
                                            </p:txEl>
                                          </p:spTgt>
                                        </p:tgtEl>
                                        <p:attrNameLst>
                                          <p:attrName>style.visibility</p:attrName>
                                        </p:attrNameLst>
                                      </p:cBhvr>
                                      <p:to>
                                        <p:strVal val="visible"/>
                                      </p:to>
                                    </p:set>
                                    <p:animEffect filter="fade" transition="in">
                                      <p:cBhvr>
                                        <p:cTn dur="500"/>
                                        <p:tgtEl>
                                          <p:spTgt spid="42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2">
                                            <p:txEl>
                                              <p:pRg end="1" st="1"/>
                                            </p:txEl>
                                          </p:spTgt>
                                        </p:tgtEl>
                                        <p:attrNameLst>
                                          <p:attrName>style.visibility</p:attrName>
                                        </p:attrNameLst>
                                      </p:cBhvr>
                                      <p:to>
                                        <p:strVal val="visible"/>
                                      </p:to>
                                    </p:set>
                                    <p:animEffect filter="fade" transition="in">
                                      <p:cBhvr>
                                        <p:cTn dur="500"/>
                                        <p:tgtEl>
                                          <p:spTgt spid="42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5"/>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רשתות אלחוטיות</a:t>
            </a:r>
            <a:endParaRPr b="1" i="0" sz="4400" u="none" cap="none" strike="noStrike">
              <a:solidFill>
                <a:schemeClr val="dk1"/>
              </a:solidFill>
              <a:latin typeface="Tahoma"/>
              <a:ea typeface="Tahoma"/>
              <a:cs typeface="Tahoma"/>
              <a:sym typeface="Tahoma"/>
            </a:endParaRPr>
          </a:p>
        </p:txBody>
      </p:sp>
      <p:sp>
        <p:nvSpPr>
          <p:cNvPr id="430" name="Google Shape;430;p35"/>
          <p:cNvSpPr txBox="1"/>
          <p:nvPr>
            <p:ph idx="1" type="body"/>
          </p:nvPr>
        </p:nvSpPr>
        <p:spPr>
          <a:xfrm>
            <a:off x="156481" y="1155700"/>
            <a:ext cx="11811000"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600"/>
              <a:buFont typeface="Noto Sans Symbols"/>
              <a:buChar char="▪"/>
            </a:pPr>
            <a:r>
              <a:rPr b="1" i="0" lang="en-US" sz="3600" u="none" cap="none" strike="noStrike">
                <a:solidFill>
                  <a:schemeClr val="dk1"/>
                </a:solidFill>
                <a:latin typeface="Tahoma"/>
                <a:ea typeface="Tahoma"/>
                <a:cs typeface="Tahoma"/>
                <a:sym typeface="Tahoma"/>
              </a:rPr>
              <a:t>אילו רשתות אלחוטיות אתם מכירים?</a:t>
            </a:r>
            <a:endParaRPr/>
          </a:p>
          <a:p>
            <a:pPr indent="-63500" lvl="0" marL="292100" marR="0" rtl="1" algn="r">
              <a:lnSpc>
                <a:spcPct val="100000"/>
              </a:lnSpc>
              <a:spcBef>
                <a:spcPts val="1000"/>
              </a:spcBef>
              <a:spcAft>
                <a:spcPts val="0"/>
              </a:spcAft>
              <a:buClr>
                <a:schemeClr val="dk1"/>
              </a:buClr>
              <a:buSzPts val="3600"/>
              <a:buFont typeface="Noto Sans Symbols"/>
              <a:buNone/>
            </a:pPr>
            <a:r>
              <a:t/>
            </a:r>
            <a:endParaRPr b="1" i="0" sz="3600" u="none" cap="none" strike="noStrike">
              <a:solidFill>
                <a:schemeClr val="dk1"/>
              </a:solidFill>
              <a:latin typeface="Tahoma"/>
              <a:ea typeface="Tahoma"/>
              <a:cs typeface="Tahoma"/>
              <a:sym typeface="Tahoma"/>
            </a:endParaRPr>
          </a:p>
        </p:txBody>
      </p:sp>
      <p:pic>
        <p:nvPicPr>
          <p:cNvPr descr="Screen Clipping" id="431" name="Google Shape;431;p35"/>
          <p:cNvPicPr preferRelativeResize="0"/>
          <p:nvPr/>
        </p:nvPicPr>
        <p:blipFill rotWithShape="1">
          <a:blip r:embed="rId3">
            <a:alphaModFix/>
          </a:blip>
          <a:srcRect b="0" l="0" r="0" t="0"/>
          <a:stretch/>
        </p:blipFill>
        <p:spPr>
          <a:xfrm>
            <a:off x="951296" y="2249256"/>
            <a:ext cx="2621243" cy="1883412"/>
          </a:xfrm>
          <a:prstGeom prst="rect">
            <a:avLst/>
          </a:prstGeom>
          <a:noFill/>
          <a:ln>
            <a:noFill/>
          </a:ln>
        </p:spPr>
      </p:pic>
      <p:sp>
        <p:nvSpPr>
          <p:cNvPr id="432" name="Google Shape;432;p35"/>
          <p:cNvSpPr/>
          <p:nvPr/>
        </p:nvSpPr>
        <p:spPr>
          <a:xfrm>
            <a:off x="839972" y="4316819"/>
            <a:ext cx="2838893" cy="680483"/>
          </a:xfrm>
          <a:prstGeom prst="roundRect">
            <a:avLst>
              <a:gd fmla="val 16667" name="adj"/>
            </a:avLst>
          </a:prstGeom>
          <a:gradFill>
            <a:gsLst>
              <a:gs pos="0">
                <a:srgbClr val="D1D1D1"/>
              </a:gs>
              <a:gs pos="50000">
                <a:srgbClr val="C7C7C7"/>
              </a:gs>
              <a:gs pos="100000">
                <a:srgbClr val="C0C0C0"/>
              </a:gs>
            </a:gsLst>
            <a:lin ang="5400000" scaled="0"/>
          </a:gradFill>
          <a:ln cap="flat" cmpd="sng" w="38100">
            <a:solidFill>
              <a:srgbClr val="1E4E7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dk1"/>
                </a:solidFill>
                <a:latin typeface="Calibri"/>
                <a:ea typeface="Calibri"/>
                <a:cs typeface="Calibri"/>
                <a:sym typeface="Calibri"/>
              </a:rPr>
              <a:t>WiFi (802.11)</a:t>
            </a:r>
            <a:endParaRPr/>
          </a:p>
        </p:txBody>
      </p:sp>
      <p:sp>
        <p:nvSpPr>
          <p:cNvPr id="433" name="Google Shape;433;p35"/>
          <p:cNvSpPr/>
          <p:nvPr/>
        </p:nvSpPr>
        <p:spPr>
          <a:xfrm>
            <a:off x="4797110" y="5154410"/>
            <a:ext cx="2838893" cy="680483"/>
          </a:xfrm>
          <a:prstGeom prst="roundRect">
            <a:avLst>
              <a:gd fmla="val 16667" name="adj"/>
            </a:avLst>
          </a:prstGeom>
          <a:gradFill>
            <a:gsLst>
              <a:gs pos="0">
                <a:srgbClr val="D1D1D1"/>
              </a:gs>
              <a:gs pos="50000">
                <a:srgbClr val="C7C7C7"/>
              </a:gs>
              <a:gs pos="100000">
                <a:srgbClr val="C0C0C0"/>
              </a:gs>
            </a:gsLst>
            <a:lin ang="5400000" scaled="0"/>
          </a:gradFill>
          <a:ln cap="flat" cmpd="sng" w="38100">
            <a:solidFill>
              <a:srgbClr val="1E4E7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dk1"/>
                </a:solidFill>
                <a:latin typeface="Calibri"/>
                <a:ea typeface="Calibri"/>
                <a:cs typeface="Calibri"/>
                <a:sym typeface="Calibri"/>
              </a:rPr>
              <a:t>Cellular</a:t>
            </a:r>
            <a:endParaRPr/>
          </a:p>
        </p:txBody>
      </p:sp>
      <p:pic>
        <p:nvPicPr>
          <p:cNvPr descr="Image result for bluetooth" id="434" name="Google Shape;434;p35"/>
          <p:cNvPicPr preferRelativeResize="0"/>
          <p:nvPr/>
        </p:nvPicPr>
        <p:blipFill rotWithShape="1">
          <a:blip r:embed="rId4">
            <a:alphaModFix/>
          </a:blip>
          <a:srcRect b="34451" l="0" r="0" t="0"/>
          <a:stretch/>
        </p:blipFill>
        <p:spPr>
          <a:xfrm>
            <a:off x="8504844" y="2414587"/>
            <a:ext cx="3048000" cy="1997926"/>
          </a:xfrm>
          <a:prstGeom prst="rect">
            <a:avLst/>
          </a:prstGeom>
          <a:noFill/>
          <a:ln>
            <a:noFill/>
          </a:ln>
        </p:spPr>
      </p:pic>
      <p:sp>
        <p:nvSpPr>
          <p:cNvPr id="435" name="Google Shape;435;p35"/>
          <p:cNvSpPr/>
          <p:nvPr/>
        </p:nvSpPr>
        <p:spPr>
          <a:xfrm>
            <a:off x="8609397" y="4596664"/>
            <a:ext cx="2838893" cy="680483"/>
          </a:xfrm>
          <a:prstGeom prst="roundRect">
            <a:avLst>
              <a:gd fmla="val 16667" name="adj"/>
            </a:avLst>
          </a:prstGeom>
          <a:gradFill>
            <a:gsLst>
              <a:gs pos="0">
                <a:srgbClr val="D1D1D1"/>
              </a:gs>
              <a:gs pos="50000">
                <a:srgbClr val="C7C7C7"/>
              </a:gs>
              <a:gs pos="100000">
                <a:srgbClr val="C0C0C0"/>
              </a:gs>
            </a:gsLst>
            <a:lin ang="5400000" scaled="0"/>
          </a:gradFill>
          <a:ln cap="flat" cmpd="sng" w="38100">
            <a:solidFill>
              <a:srgbClr val="1E4E7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dk1"/>
                </a:solidFill>
                <a:latin typeface="Calibri"/>
                <a:ea typeface="Calibri"/>
                <a:cs typeface="Calibri"/>
                <a:sym typeface="Calibri"/>
              </a:rPr>
              <a:t>Bluetooth</a:t>
            </a:r>
            <a:endParaRPr/>
          </a:p>
        </p:txBody>
      </p:sp>
      <p:pic>
        <p:nvPicPr>
          <p:cNvPr descr="https://cdn.tutsplus.com/mobile/uploads/2013/07/iOS-SDK_Reachability_Network-Tower2x.png" id="436" name="Google Shape;436;p35"/>
          <p:cNvPicPr preferRelativeResize="0"/>
          <p:nvPr/>
        </p:nvPicPr>
        <p:blipFill rotWithShape="1">
          <a:blip r:embed="rId5">
            <a:alphaModFix/>
          </a:blip>
          <a:srcRect b="0" l="0" r="0" t="0"/>
          <a:stretch/>
        </p:blipFill>
        <p:spPr>
          <a:xfrm>
            <a:off x="5138468" y="2562447"/>
            <a:ext cx="2331928" cy="23319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500"/>
                                        <p:tgtEl>
                                          <p:spTgt spid="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xEl>
                                              <p:pRg end="0" st="0"/>
                                            </p:txEl>
                                          </p:spTgt>
                                        </p:tgtEl>
                                        <p:attrNameLst>
                                          <p:attrName>style.visibility</p:attrName>
                                        </p:attrNameLst>
                                      </p:cBhvr>
                                      <p:to>
                                        <p:strVal val="visible"/>
                                      </p:to>
                                    </p:set>
                                    <p:animEffect filter="fade" transition="in">
                                      <p:cBhvr>
                                        <p:cTn dur="500"/>
                                        <p:tgtEl>
                                          <p:spTgt spid="4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xEl>
                                              <p:pRg end="1" st="1"/>
                                            </p:txEl>
                                          </p:spTgt>
                                        </p:tgtEl>
                                        <p:attrNameLst>
                                          <p:attrName>style.visibility</p:attrName>
                                        </p:attrNameLst>
                                      </p:cBhvr>
                                      <p:to>
                                        <p:strVal val="visible"/>
                                      </p:to>
                                    </p:set>
                                    <p:animEffect filter="fade" transition="in">
                                      <p:cBhvr>
                                        <p:cTn dur="500"/>
                                        <p:tgtEl>
                                          <p:spTgt spid="4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5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500"/>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5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500"/>
                                        <p:tgtEl>
                                          <p:spTgt spid="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5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500"/>
                                        <p:tgtEl>
                                          <p:spTgt spid="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6"/>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קצת פיסיקה...</a:t>
            </a:r>
            <a:endParaRPr b="1" i="0" sz="4400" u="none" cap="none" strike="noStrike">
              <a:solidFill>
                <a:schemeClr val="dk1"/>
              </a:solidFill>
              <a:latin typeface="Tahoma"/>
              <a:ea typeface="Tahoma"/>
              <a:cs typeface="Tahoma"/>
              <a:sym typeface="Tahoma"/>
            </a:endParaRPr>
          </a:p>
        </p:txBody>
      </p:sp>
      <p:sp>
        <p:nvSpPr>
          <p:cNvPr id="443" name="Google Shape;443;p36"/>
          <p:cNvSpPr txBox="1"/>
          <p:nvPr>
            <p:ph idx="1" type="body"/>
          </p:nvPr>
        </p:nvSpPr>
        <p:spPr>
          <a:xfrm>
            <a:off x="312963" y="1079210"/>
            <a:ext cx="11811000"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600"/>
              <a:buFont typeface="Noto Sans Symbols"/>
              <a:buChar char="▪"/>
            </a:pPr>
            <a:r>
              <a:rPr b="0" i="0" lang="en-US" sz="3600" u="none" cap="none" strike="noStrike">
                <a:solidFill>
                  <a:schemeClr val="dk1"/>
                </a:solidFill>
                <a:latin typeface="Tahoma"/>
                <a:ea typeface="Tahoma"/>
                <a:cs typeface="Tahoma"/>
                <a:sym typeface="Tahoma"/>
              </a:rPr>
              <a:t>הספקטרום האלקטרומגנטי</a:t>
            </a:r>
            <a:endParaRPr b="0" i="0" sz="3600" u="none" cap="none" strike="noStrike">
              <a:solidFill>
                <a:schemeClr val="dk1"/>
              </a:solidFill>
              <a:latin typeface="Tahoma"/>
              <a:ea typeface="Tahoma"/>
              <a:cs typeface="Tahoma"/>
              <a:sym typeface="Tahoma"/>
            </a:endParaRPr>
          </a:p>
        </p:txBody>
      </p:sp>
      <p:pic>
        <p:nvPicPr>
          <p:cNvPr id="444" name="Google Shape;444;p36"/>
          <p:cNvPicPr preferRelativeResize="0"/>
          <p:nvPr/>
        </p:nvPicPr>
        <p:blipFill rotWithShape="1">
          <a:blip r:embed="rId3">
            <a:alphaModFix/>
          </a:blip>
          <a:srcRect b="0" l="0" r="0" t="0"/>
          <a:stretch/>
        </p:blipFill>
        <p:spPr>
          <a:xfrm>
            <a:off x="1900781" y="1939750"/>
            <a:ext cx="7500394" cy="4600460"/>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445" name="Google Shape;445;p36"/>
          <p:cNvSpPr/>
          <p:nvPr/>
        </p:nvSpPr>
        <p:spPr>
          <a:xfrm>
            <a:off x="7029450" y="3867150"/>
            <a:ext cx="2295525" cy="923925"/>
          </a:xfrm>
          <a:prstGeom prst="rect">
            <a:avLst/>
          </a:prstGeom>
          <a:solidFill>
            <a:srgbClr val="FF0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500"/>
                                        <p:tgtEl>
                                          <p:spTgt spid="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0" st="0"/>
                                            </p:txEl>
                                          </p:spTgt>
                                        </p:tgtEl>
                                        <p:attrNameLst>
                                          <p:attrName>style.visibility</p:attrName>
                                        </p:attrNameLst>
                                      </p:cBhvr>
                                      <p:to>
                                        <p:strVal val="visible"/>
                                      </p:to>
                                    </p:set>
                                    <p:animEffect filter="fade" transition="in">
                                      <p:cBhvr>
                                        <p:cTn dur="500"/>
                                        <p:tgtEl>
                                          <p:spTgt spid="44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500"/>
                                        <p:tgtEl>
                                          <p:spTgt spid="4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500"/>
                                        <p:tgtEl>
                                          <p:spTgt spid="4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7"/>
          <p:cNvSpPr txBox="1"/>
          <p:nvPr>
            <p:ph type="title"/>
          </p:nvPr>
        </p:nvSpPr>
        <p:spPr>
          <a:xfrm>
            <a:off x="68037" y="0"/>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טווח גלי הרדיו</a:t>
            </a:r>
            <a:endParaRPr b="1" i="0" sz="4400" u="none" cap="none" strike="noStrike">
              <a:solidFill>
                <a:schemeClr val="dk1"/>
              </a:solidFill>
              <a:latin typeface="Tahoma"/>
              <a:ea typeface="Tahoma"/>
              <a:cs typeface="Tahoma"/>
              <a:sym typeface="Tahoma"/>
            </a:endParaRPr>
          </a:p>
        </p:txBody>
      </p:sp>
      <p:pic>
        <p:nvPicPr>
          <p:cNvPr descr="https://62e528761d0685343e1c-f3d1b99a743ffa4142d9d7f1978d9686.ssl.cf2.rackcdn.com/files/20642/area14mp/pvgrynkw-1361853572.jpg" id="452" name="Google Shape;452;p37"/>
          <p:cNvPicPr preferRelativeResize="0"/>
          <p:nvPr/>
        </p:nvPicPr>
        <p:blipFill rotWithShape="1">
          <a:blip r:embed="rId3">
            <a:alphaModFix/>
          </a:blip>
          <a:srcRect b="50536" l="0" r="0" t="13427"/>
          <a:stretch/>
        </p:blipFill>
        <p:spPr>
          <a:xfrm>
            <a:off x="616856" y="1118509"/>
            <a:ext cx="10697029" cy="3250292"/>
          </a:xfrm>
          <a:prstGeom prst="rect">
            <a:avLst/>
          </a:prstGeom>
          <a:noFill/>
          <a:ln>
            <a:noFill/>
          </a:ln>
        </p:spPr>
      </p:pic>
      <p:sp>
        <p:nvSpPr>
          <p:cNvPr id="453" name="Google Shape;453;p37"/>
          <p:cNvSpPr txBox="1"/>
          <p:nvPr/>
        </p:nvSpPr>
        <p:spPr>
          <a:xfrm>
            <a:off x="5863770" y="4552518"/>
            <a:ext cx="2478230" cy="677728"/>
          </a:xfrm>
          <a:prstGeom prst="rect">
            <a:avLst/>
          </a:prstGeom>
          <a:noFill/>
          <a:ln>
            <a:noFill/>
          </a:ln>
        </p:spPr>
        <p:txBody>
          <a:bodyPr anchorCtr="0" anchor="t" bIns="45700" lIns="91425" spcFirstLastPara="1" rIns="91425" wrap="square" tIns="45700">
            <a:noAutofit/>
          </a:bodyPr>
          <a:lstStyle/>
          <a:p>
            <a:pPr indent="0" lvl="0" marL="0" marR="0" rtl="1" algn="ctr">
              <a:lnSpc>
                <a:spcPct val="100000"/>
              </a:lnSpc>
              <a:spcBef>
                <a:spcPts val="0"/>
              </a:spcBef>
              <a:spcAft>
                <a:spcPts val="0"/>
              </a:spcAft>
              <a:buClr>
                <a:schemeClr val="dk1"/>
              </a:buClr>
              <a:buSzPts val="1600"/>
              <a:buFont typeface="Noto Sans Symbols"/>
              <a:buNone/>
            </a:pPr>
            <a:r>
              <a:rPr lang="en-US" sz="1600">
                <a:solidFill>
                  <a:schemeClr val="dk1"/>
                </a:solidFill>
                <a:latin typeface="Tahoma"/>
                <a:ea typeface="Tahoma"/>
                <a:cs typeface="Tahoma"/>
                <a:sym typeface="Tahoma"/>
              </a:rPr>
              <a:t>תדרים שלא חודרים </a:t>
            </a:r>
            <a:br>
              <a:rPr lang="en-US" sz="1600">
                <a:solidFill>
                  <a:schemeClr val="dk1"/>
                </a:solidFill>
                <a:latin typeface="Tahoma"/>
                <a:ea typeface="Tahoma"/>
                <a:cs typeface="Tahoma"/>
                <a:sym typeface="Tahoma"/>
              </a:rPr>
            </a:br>
            <a:r>
              <a:rPr lang="en-US" sz="1600">
                <a:solidFill>
                  <a:schemeClr val="dk1"/>
                </a:solidFill>
                <a:latin typeface="Tahoma"/>
                <a:ea typeface="Tahoma"/>
                <a:cs typeface="Tahoma"/>
                <a:sym typeface="Tahoma"/>
              </a:rPr>
              <a:t>דרך אובייקטים צפופים</a:t>
            </a:r>
            <a:endParaRPr sz="1600">
              <a:solidFill>
                <a:schemeClr val="dk1"/>
              </a:solidFill>
              <a:latin typeface="Tahoma"/>
              <a:ea typeface="Tahoma"/>
              <a:cs typeface="Tahoma"/>
              <a:sym typeface="Tahoma"/>
            </a:endParaRPr>
          </a:p>
        </p:txBody>
      </p:sp>
      <p:sp>
        <p:nvSpPr>
          <p:cNvPr id="454" name="Google Shape;454;p37"/>
          <p:cNvSpPr txBox="1"/>
          <p:nvPr/>
        </p:nvSpPr>
        <p:spPr>
          <a:xfrm>
            <a:off x="1153885" y="4552518"/>
            <a:ext cx="3722913" cy="677728"/>
          </a:xfrm>
          <a:prstGeom prst="rect">
            <a:avLst/>
          </a:prstGeom>
          <a:noFill/>
          <a:ln>
            <a:noFill/>
          </a:ln>
        </p:spPr>
        <p:txBody>
          <a:bodyPr anchorCtr="0" anchor="t" bIns="45700" lIns="91425" spcFirstLastPara="1" rIns="91425" wrap="square" tIns="45700">
            <a:noAutofit/>
          </a:bodyPr>
          <a:lstStyle/>
          <a:p>
            <a:pPr indent="0" lvl="0" marL="0" marR="0" rtl="1" algn="ctr">
              <a:lnSpc>
                <a:spcPct val="100000"/>
              </a:lnSpc>
              <a:spcBef>
                <a:spcPts val="0"/>
              </a:spcBef>
              <a:spcAft>
                <a:spcPts val="0"/>
              </a:spcAft>
              <a:buClr>
                <a:schemeClr val="dk1"/>
              </a:buClr>
              <a:buSzPts val="1600"/>
              <a:buFont typeface="Noto Sans Symbols"/>
              <a:buNone/>
            </a:pPr>
            <a:r>
              <a:rPr lang="en-US" sz="1600">
                <a:solidFill>
                  <a:schemeClr val="dk1"/>
                </a:solidFill>
                <a:latin typeface="Tahoma"/>
                <a:ea typeface="Tahoma"/>
                <a:cs typeface="Tahoma"/>
                <a:sym typeface="Tahoma"/>
              </a:rPr>
              <a:t>תדרים אלו נחשבים יוקרתיים יותר מכיוון שהם חודרים דרך אובייקטים צפופים, כמו קירות בטון</a:t>
            </a:r>
            <a:endParaRPr sz="1600">
              <a:solidFill>
                <a:schemeClr val="dk1"/>
              </a:solidFill>
              <a:latin typeface="Tahoma"/>
              <a:ea typeface="Tahoma"/>
              <a:cs typeface="Tahoma"/>
              <a:sym typeface="Tahoma"/>
            </a:endParaRPr>
          </a:p>
        </p:txBody>
      </p:sp>
      <p:sp>
        <p:nvSpPr>
          <p:cNvPr id="455" name="Google Shape;455;p37"/>
          <p:cNvSpPr txBox="1"/>
          <p:nvPr/>
        </p:nvSpPr>
        <p:spPr>
          <a:xfrm>
            <a:off x="8603257" y="4552518"/>
            <a:ext cx="2231487" cy="677728"/>
          </a:xfrm>
          <a:prstGeom prst="rect">
            <a:avLst/>
          </a:prstGeom>
          <a:noFill/>
          <a:ln>
            <a:noFill/>
          </a:ln>
        </p:spPr>
        <p:txBody>
          <a:bodyPr anchorCtr="0" anchor="t" bIns="45700" lIns="91425" spcFirstLastPara="1" rIns="91425" wrap="square" tIns="45700">
            <a:noAutofit/>
          </a:bodyPr>
          <a:lstStyle/>
          <a:p>
            <a:pPr indent="0" lvl="0" marL="0" marR="0" rtl="1" algn="ctr">
              <a:lnSpc>
                <a:spcPct val="100000"/>
              </a:lnSpc>
              <a:spcBef>
                <a:spcPts val="0"/>
              </a:spcBef>
              <a:spcAft>
                <a:spcPts val="0"/>
              </a:spcAft>
              <a:buClr>
                <a:schemeClr val="dk1"/>
              </a:buClr>
              <a:buSzPts val="1400"/>
              <a:buFont typeface="Noto Sans Symbols"/>
              <a:buNone/>
            </a:pPr>
            <a:r>
              <a:rPr lang="en-US" sz="1400">
                <a:solidFill>
                  <a:schemeClr val="dk1"/>
                </a:solidFill>
                <a:latin typeface="Tahoma"/>
                <a:ea typeface="Tahoma"/>
                <a:cs typeface="Tahoma"/>
                <a:sym typeface="Tahoma"/>
              </a:rPr>
              <a:t>תדרים שמתקשים</a:t>
            </a:r>
            <a:br>
              <a:rPr lang="en-US" sz="1400">
                <a:solidFill>
                  <a:schemeClr val="dk1"/>
                </a:solidFill>
                <a:latin typeface="Tahoma"/>
                <a:ea typeface="Tahoma"/>
                <a:cs typeface="Tahoma"/>
                <a:sym typeface="Tahoma"/>
              </a:rPr>
            </a:br>
            <a:r>
              <a:rPr lang="en-US" sz="1400">
                <a:solidFill>
                  <a:schemeClr val="dk1"/>
                </a:solidFill>
                <a:latin typeface="Tahoma"/>
                <a:ea typeface="Tahoma"/>
                <a:cs typeface="Tahoma"/>
                <a:sym typeface="Tahoma"/>
              </a:rPr>
              <a:t>לחדור דרך אובייקטים</a:t>
            </a:r>
            <a:endParaRPr sz="1400">
              <a:solidFill>
                <a:schemeClr val="dk1"/>
              </a:solidFill>
              <a:latin typeface="Tahoma"/>
              <a:ea typeface="Tahoma"/>
              <a:cs typeface="Tahoma"/>
              <a:sym typeface="Tahoma"/>
            </a:endParaRPr>
          </a:p>
        </p:txBody>
      </p:sp>
      <p:pic>
        <p:nvPicPr>
          <p:cNvPr descr="Screen Clipping" id="456" name="Google Shape;456;p37"/>
          <p:cNvPicPr preferRelativeResize="0"/>
          <p:nvPr/>
        </p:nvPicPr>
        <p:blipFill rotWithShape="1">
          <a:blip r:embed="rId4">
            <a:alphaModFix/>
          </a:blip>
          <a:srcRect b="0" l="0" r="0" t="0"/>
          <a:stretch/>
        </p:blipFill>
        <p:spPr>
          <a:xfrm>
            <a:off x="6083256" y="5530920"/>
            <a:ext cx="1081315" cy="776945"/>
          </a:xfrm>
          <a:prstGeom prst="rect">
            <a:avLst/>
          </a:prstGeom>
          <a:noFill/>
          <a:ln>
            <a:noFill/>
          </a:ln>
        </p:spPr>
      </p:pic>
      <p:pic>
        <p:nvPicPr>
          <p:cNvPr descr="Image result for bluetooth" id="457" name="Google Shape;457;p37"/>
          <p:cNvPicPr preferRelativeResize="0"/>
          <p:nvPr/>
        </p:nvPicPr>
        <p:blipFill rotWithShape="1">
          <a:blip r:embed="rId5">
            <a:alphaModFix/>
          </a:blip>
          <a:srcRect b="34451" l="0" r="0" t="0"/>
          <a:stretch/>
        </p:blipFill>
        <p:spPr>
          <a:xfrm>
            <a:off x="7040985" y="5492480"/>
            <a:ext cx="1279200" cy="838500"/>
          </a:xfrm>
          <a:prstGeom prst="rect">
            <a:avLst/>
          </a:prstGeom>
          <a:noFill/>
          <a:ln>
            <a:noFill/>
          </a:ln>
        </p:spPr>
      </p:pic>
      <p:pic>
        <p:nvPicPr>
          <p:cNvPr descr="https://cdn.tutsplus.com/mobile/uploads/2013/07/iOS-SDK_Reachability_Network-Tower2x.png" id="458" name="Google Shape;458;p37"/>
          <p:cNvPicPr preferRelativeResize="0"/>
          <p:nvPr/>
        </p:nvPicPr>
        <p:blipFill rotWithShape="1">
          <a:blip r:embed="rId6">
            <a:alphaModFix/>
          </a:blip>
          <a:srcRect b="0" l="0" r="0" t="0"/>
          <a:stretch/>
        </p:blipFill>
        <p:spPr>
          <a:xfrm>
            <a:off x="5192832" y="5679322"/>
            <a:ext cx="823118" cy="823118"/>
          </a:xfrm>
          <a:prstGeom prst="rect">
            <a:avLst/>
          </a:prstGeom>
          <a:noFill/>
          <a:ln>
            <a:noFill/>
          </a:ln>
        </p:spPr>
      </p:pic>
      <p:cxnSp>
        <p:nvCxnSpPr>
          <p:cNvPr id="459" name="Google Shape;459;p37"/>
          <p:cNvCxnSpPr/>
          <p:nvPr/>
        </p:nvCxnSpPr>
        <p:spPr>
          <a:xfrm flipH="1" rot="10800000">
            <a:off x="5581854" y="3252148"/>
            <a:ext cx="45075" cy="2296576"/>
          </a:xfrm>
          <a:prstGeom prst="straightConnector1">
            <a:avLst/>
          </a:prstGeom>
          <a:noFill/>
          <a:ln cap="flat" cmpd="sng" w="38100">
            <a:solidFill>
              <a:srgbClr val="7F7F7F"/>
            </a:solidFill>
            <a:prstDash val="solid"/>
            <a:miter lim="800000"/>
            <a:headEnd len="sm" w="sm" type="none"/>
            <a:tailEnd len="med" w="med" type="triangle"/>
          </a:ln>
        </p:spPr>
      </p:cxnSp>
      <p:cxnSp>
        <p:nvCxnSpPr>
          <p:cNvPr id="460" name="Google Shape;460;p37"/>
          <p:cNvCxnSpPr/>
          <p:nvPr/>
        </p:nvCxnSpPr>
        <p:spPr>
          <a:xfrm rot="10800000">
            <a:off x="6403649" y="3232071"/>
            <a:ext cx="637336" cy="2260409"/>
          </a:xfrm>
          <a:prstGeom prst="straightConnector1">
            <a:avLst/>
          </a:prstGeom>
          <a:noFill/>
          <a:ln cap="flat" cmpd="sng" w="38100">
            <a:solidFill>
              <a:srgbClr val="7F7F7F"/>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500"/>
                                        <p:tgtEl>
                                          <p:spTgt spid="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6"/>
                                        </p:tgtEl>
                                        <p:attrNameLst>
                                          <p:attrName>style.visibility</p:attrName>
                                        </p:attrNameLst>
                                      </p:cBhvr>
                                      <p:to>
                                        <p:strVal val="visible"/>
                                      </p:to>
                                    </p:set>
                                    <p:anim calcmode="lin" valueType="num">
                                      <p:cBhvr additive="base">
                                        <p:cTn dur="500"/>
                                        <p:tgtEl>
                                          <p:spTgt spid="45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57"/>
                                        </p:tgtEl>
                                        <p:attrNameLst>
                                          <p:attrName>style.visibility</p:attrName>
                                        </p:attrNameLst>
                                      </p:cBhvr>
                                      <p:to>
                                        <p:strVal val="visible"/>
                                      </p:to>
                                    </p:set>
                                    <p:anim calcmode="lin" valueType="num">
                                      <p:cBhvr additive="base">
                                        <p:cTn dur="500"/>
                                        <p:tgtEl>
                                          <p:spTgt spid="457"/>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500"/>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500"/>
                                        <p:tgtEl>
                                          <p:spTgt spid="458"/>
                                        </p:tgtEl>
                                      </p:cBhvr>
                                    </p:animEffect>
                                  </p:childTnLst>
                                </p:cTn>
                              </p:par>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500"/>
                                        <p:tgtEl>
                                          <p:spTgt spid="4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8"/>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רשתות אלחוטיות - השוואה</a:t>
            </a:r>
            <a:endParaRPr b="1" i="0" sz="4400" u="none" cap="none" strike="noStrike">
              <a:solidFill>
                <a:schemeClr val="dk1"/>
              </a:solidFill>
              <a:latin typeface="Tahoma"/>
              <a:ea typeface="Tahoma"/>
              <a:cs typeface="Tahoma"/>
              <a:sym typeface="Tahoma"/>
            </a:endParaRPr>
          </a:p>
        </p:txBody>
      </p:sp>
      <p:sp>
        <p:nvSpPr>
          <p:cNvPr id="467" name="Google Shape;467;p38"/>
          <p:cNvSpPr txBox="1"/>
          <p:nvPr>
            <p:ph idx="1" type="body"/>
          </p:nvPr>
        </p:nvSpPr>
        <p:spPr>
          <a:xfrm>
            <a:off x="10515599" y="2856066"/>
            <a:ext cx="1483777" cy="677728"/>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chemeClr val="dk1"/>
              </a:buClr>
              <a:buSzPts val="2400"/>
              <a:buFont typeface="Noto Sans Symbols"/>
              <a:buNone/>
            </a:pPr>
            <a:r>
              <a:rPr b="1" i="0" lang="en-US" sz="2400" u="none" cap="none" strike="noStrike">
                <a:solidFill>
                  <a:schemeClr val="dk1"/>
                </a:solidFill>
                <a:latin typeface="Tahoma"/>
                <a:ea typeface="Tahoma"/>
                <a:cs typeface="Tahoma"/>
                <a:sym typeface="Tahoma"/>
              </a:rPr>
              <a:t>קטגוריה</a:t>
            </a:r>
            <a:endParaRPr b="1" i="0" sz="2400" u="none" cap="none" strike="noStrike">
              <a:solidFill>
                <a:schemeClr val="dk1"/>
              </a:solidFill>
              <a:latin typeface="Tahoma"/>
              <a:ea typeface="Tahoma"/>
              <a:cs typeface="Tahoma"/>
              <a:sym typeface="Tahoma"/>
            </a:endParaRPr>
          </a:p>
        </p:txBody>
      </p:sp>
      <p:pic>
        <p:nvPicPr>
          <p:cNvPr descr="Screen Clipping" id="468" name="Google Shape;468;p38"/>
          <p:cNvPicPr preferRelativeResize="0"/>
          <p:nvPr/>
        </p:nvPicPr>
        <p:blipFill rotWithShape="1">
          <a:blip r:embed="rId3">
            <a:alphaModFix/>
          </a:blip>
          <a:srcRect b="0" l="0" r="0" t="0"/>
          <a:stretch/>
        </p:blipFill>
        <p:spPr>
          <a:xfrm>
            <a:off x="3819185" y="1027814"/>
            <a:ext cx="1433228" cy="1029801"/>
          </a:xfrm>
          <a:prstGeom prst="rect">
            <a:avLst/>
          </a:prstGeom>
          <a:noFill/>
          <a:ln>
            <a:noFill/>
          </a:ln>
        </p:spPr>
      </p:pic>
      <p:pic>
        <p:nvPicPr>
          <p:cNvPr descr="Image result for bluetooth" id="469" name="Google Shape;469;p38"/>
          <p:cNvPicPr preferRelativeResize="0"/>
          <p:nvPr/>
        </p:nvPicPr>
        <p:blipFill rotWithShape="1">
          <a:blip r:embed="rId4">
            <a:alphaModFix/>
          </a:blip>
          <a:srcRect b="34451" l="0" r="0" t="0"/>
          <a:stretch/>
        </p:blipFill>
        <p:spPr>
          <a:xfrm>
            <a:off x="6460043" y="1052278"/>
            <a:ext cx="1491906" cy="977926"/>
          </a:xfrm>
          <a:prstGeom prst="rect">
            <a:avLst/>
          </a:prstGeom>
          <a:noFill/>
          <a:ln>
            <a:noFill/>
          </a:ln>
        </p:spPr>
      </p:pic>
      <p:pic>
        <p:nvPicPr>
          <p:cNvPr descr="https://cdn.tutsplus.com/mobile/uploads/2013/07/iOS-SDK_Reachability_Network-Tower2x.png" id="470" name="Google Shape;470;p38"/>
          <p:cNvPicPr preferRelativeResize="0"/>
          <p:nvPr/>
        </p:nvPicPr>
        <p:blipFill rotWithShape="1">
          <a:blip r:embed="rId5">
            <a:alphaModFix/>
          </a:blip>
          <a:srcRect b="0" l="0" r="0" t="0"/>
          <a:stretch/>
        </p:blipFill>
        <p:spPr>
          <a:xfrm>
            <a:off x="1237011" y="1074309"/>
            <a:ext cx="952289" cy="952289"/>
          </a:xfrm>
          <a:prstGeom prst="rect">
            <a:avLst/>
          </a:prstGeom>
          <a:noFill/>
          <a:ln>
            <a:noFill/>
          </a:ln>
        </p:spPr>
      </p:pic>
      <p:sp>
        <p:nvSpPr>
          <p:cNvPr id="471" name="Google Shape;471;p38"/>
          <p:cNvSpPr txBox="1"/>
          <p:nvPr/>
        </p:nvSpPr>
        <p:spPr>
          <a:xfrm>
            <a:off x="10515599" y="3549084"/>
            <a:ext cx="1483777" cy="677728"/>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chemeClr val="dk1"/>
              </a:buClr>
              <a:buSzPts val="2400"/>
              <a:buFont typeface="Noto Sans Symbols"/>
              <a:buNone/>
            </a:pPr>
            <a:r>
              <a:rPr b="1" lang="en-US" sz="2400">
                <a:solidFill>
                  <a:schemeClr val="dk1"/>
                </a:solidFill>
                <a:latin typeface="Tahoma"/>
                <a:ea typeface="Tahoma"/>
                <a:cs typeface="Tahoma"/>
                <a:sym typeface="Tahoma"/>
              </a:rPr>
              <a:t>מטרה</a:t>
            </a:r>
            <a:endParaRPr b="1" sz="2400">
              <a:solidFill>
                <a:schemeClr val="dk1"/>
              </a:solidFill>
              <a:latin typeface="Tahoma"/>
              <a:ea typeface="Tahoma"/>
              <a:cs typeface="Tahoma"/>
              <a:sym typeface="Tahoma"/>
            </a:endParaRPr>
          </a:p>
        </p:txBody>
      </p:sp>
      <p:sp>
        <p:nvSpPr>
          <p:cNvPr id="472" name="Google Shape;472;p38"/>
          <p:cNvSpPr txBox="1"/>
          <p:nvPr/>
        </p:nvSpPr>
        <p:spPr>
          <a:xfrm>
            <a:off x="10515600" y="4600921"/>
            <a:ext cx="1483777" cy="677728"/>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chemeClr val="dk1"/>
              </a:buClr>
              <a:buSzPts val="2400"/>
              <a:buFont typeface="Noto Sans Symbols"/>
              <a:buNone/>
            </a:pPr>
            <a:r>
              <a:rPr b="1" lang="en-US" sz="2400">
                <a:solidFill>
                  <a:schemeClr val="dk1"/>
                </a:solidFill>
                <a:latin typeface="Tahoma"/>
                <a:ea typeface="Tahoma"/>
                <a:cs typeface="Tahoma"/>
                <a:sym typeface="Tahoma"/>
              </a:rPr>
              <a:t>טווח</a:t>
            </a:r>
            <a:endParaRPr b="1" sz="2400">
              <a:solidFill>
                <a:schemeClr val="dk1"/>
              </a:solidFill>
              <a:latin typeface="Tahoma"/>
              <a:ea typeface="Tahoma"/>
              <a:cs typeface="Tahoma"/>
              <a:sym typeface="Tahoma"/>
            </a:endParaRPr>
          </a:p>
        </p:txBody>
      </p:sp>
      <p:sp>
        <p:nvSpPr>
          <p:cNvPr id="473" name="Google Shape;473;p38"/>
          <p:cNvSpPr/>
          <p:nvPr/>
        </p:nvSpPr>
        <p:spPr>
          <a:xfrm>
            <a:off x="6061981" y="3549086"/>
            <a:ext cx="2592921" cy="971107"/>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העברת מידע בין מכשירים סמוכים, לרוב כאלה ששייכים לאותו אדם</a:t>
            </a:r>
            <a:endParaRPr sz="1800">
              <a:solidFill>
                <a:srgbClr val="000000"/>
              </a:solidFill>
              <a:latin typeface="Calibri"/>
              <a:ea typeface="Calibri"/>
              <a:cs typeface="Calibri"/>
              <a:sym typeface="Calibri"/>
            </a:endParaRPr>
          </a:p>
        </p:txBody>
      </p:sp>
      <p:sp>
        <p:nvSpPr>
          <p:cNvPr id="474" name="Google Shape;474;p38"/>
          <p:cNvSpPr/>
          <p:nvPr/>
        </p:nvSpPr>
        <p:spPr>
          <a:xfrm>
            <a:off x="416697" y="3549085"/>
            <a:ext cx="2592921" cy="971107"/>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רשת המכסה שטח גדול ומאפשרת מעבר בין נק' גישה בצורה רציפה</a:t>
            </a:r>
            <a:endParaRPr sz="1800">
              <a:solidFill>
                <a:srgbClr val="000000"/>
              </a:solidFill>
              <a:latin typeface="Calibri"/>
              <a:ea typeface="Calibri"/>
              <a:cs typeface="Calibri"/>
              <a:sym typeface="Calibri"/>
            </a:endParaRPr>
          </a:p>
        </p:txBody>
      </p:sp>
      <p:sp>
        <p:nvSpPr>
          <p:cNvPr id="475" name="Google Shape;475;p38"/>
          <p:cNvSpPr/>
          <p:nvPr/>
        </p:nvSpPr>
        <p:spPr>
          <a:xfrm>
            <a:off x="3239339" y="3549084"/>
            <a:ext cx="2592921" cy="971107"/>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יצירת רשת מקומית בין מחשבים ושיתוף של משאבים בין כולם.</a:t>
            </a:r>
            <a:endParaRPr sz="1800">
              <a:solidFill>
                <a:srgbClr val="000000"/>
              </a:solidFill>
              <a:latin typeface="Calibri"/>
              <a:ea typeface="Calibri"/>
              <a:cs typeface="Calibri"/>
              <a:sym typeface="Calibri"/>
            </a:endParaRPr>
          </a:p>
        </p:txBody>
      </p:sp>
      <p:sp>
        <p:nvSpPr>
          <p:cNvPr id="476" name="Google Shape;476;p38"/>
          <p:cNvSpPr/>
          <p:nvPr/>
        </p:nvSpPr>
        <p:spPr>
          <a:xfrm>
            <a:off x="6061981" y="4600922"/>
            <a:ext cx="2592921" cy="54191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עד כ-10 מטר</a:t>
            </a:r>
            <a:endParaRPr sz="1800">
              <a:solidFill>
                <a:srgbClr val="000000"/>
              </a:solidFill>
              <a:latin typeface="Calibri"/>
              <a:ea typeface="Calibri"/>
              <a:cs typeface="Calibri"/>
              <a:sym typeface="Calibri"/>
            </a:endParaRPr>
          </a:p>
        </p:txBody>
      </p:sp>
      <p:sp>
        <p:nvSpPr>
          <p:cNvPr id="477" name="Google Shape;477;p38"/>
          <p:cNvSpPr/>
          <p:nvPr/>
        </p:nvSpPr>
        <p:spPr>
          <a:xfrm>
            <a:off x="3239339" y="4600922"/>
            <a:ext cx="2592921" cy="54191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עד כ-100 מטר לנק' גישה</a:t>
            </a:r>
            <a:endParaRPr sz="1800">
              <a:solidFill>
                <a:srgbClr val="000000"/>
              </a:solidFill>
              <a:latin typeface="Calibri"/>
              <a:ea typeface="Calibri"/>
              <a:cs typeface="Calibri"/>
              <a:sym typeface="Calibri"/>
            </a:endParaRPr>
          </a:p>
        </p:txBody>
      </p:sp>
      <p:sp>
        <p:nvSpPr>
          <p:cNvPr id="478" name="Google Shape;478;p38"/>
          <p:cNvSpPr txBox="1"/>
          <p:nvPr/>
        </p:nvSpPr>
        <p:spPr>
          <a:xfrm>
            <a:off x="10207256" y="2149703"/>
            <a:ext cx="1792120" cy="677728"/>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chemeClr val="dk1"/>
              </a:buClr>
              <a:buSzPts val="2400"/>
              <a:buFont typeface="Noto Sans Symbols"/>
              <a:buNone/>
            </a:pPr>
            <a:r>
              <a:rPr b="1" lang="en-US" sz="2400">
                <a:solidFill>
                  <a:schemeClr val="dk1"/>
                </a:solidFill>
                <a:latin typeface="Tahoma"/>
                <a:ea typeface="Tahoma"/>
                <a:cs typeface="Tahoma"/>
                <a:sym typeface="Tahoma"/>
              </a:rPr>
              <a:t>שם התקן</a:t>
            </a:r>
            <a:endParaRPr b="1" sz="2400">
              <a:solidFill>
                <a:schemeClr val="dk1"/>
              </a:solidFill>
              <a:latin typeface="Tahoma"/>
              <a:ea typeface="Tahoma"/>
              <a:cs typeface="Tahoma"/>
              <a:sym typeface="Tahoma"/>
            </a:endParaRPr>
          </a:p>
        </p:txBody>
      </p:sp>
      <p:sp>
        <p:nvSpPr>
          <p:cNvPr id="479" name="Google Shape;479;p38"/>
          <p:cNvSpPr/>
          <p:nvPr/>
        </p:nvSpPr>
        <p:spPr>
          <a:xfrm>
            <a:off x="6061980" y="2860502"/>
            <a:ext cx="2592921" cy="54191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PAN (Personal Area Network)</a:t>
            </a:r>
            <a:endParaRPr/>
          </a:p>
        </p:txBody>
      </p:sp>
      <p:sp>
        <p:nvSpPr>
          <p:cNvPr id="480" name="Google Shape;480;p38"/>
          <p:cNvSpPr/>
          <p:nvPr/>
        </p:nvSpPr>
        <p:spPr>
          <a:xfrm>
            <a:off x="3239339" y="2904409"/>
            <a:ext cx="2592921" cy="54191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WLAN (Wireless Local Area Network)</a:t>
            </a:r>
            <a:endParaRPr/>
          </a:p>
        </p:txBody>
      </p:sp>
      <p:sp>
        <p:nvSpPr>
          <p:cNvPr id="481" name="Google Shape;481;p38"/>
          <p:cNvSpPr/>
          <p:nvPr/>
        </p:nvSpPr>
        <p:spPr>
          <a:xfrm>
            <a:off x="416696" y="2904409"/>
            <a:ext cx="2592921" cy="54191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WAN (Wide Area Network)</a:t>
            </a:r>
            <a:endParaRPr/>
          </a:p>
        </p:txBody>
      </p:sp>
      <p:sp>
        <p:nvSpPr>
          <p:cNvPr id="482" name="Google Shape;482;p38"/>
          <p:cNvSpPr/>
          <p:nvPr/>
        </p:nvSpPr>
        <p:spPr>
          <a:xfrm>
            <a:off x="6061980" y="2160374"/>
            <a:ext cx="2592921" cy="54191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000000"/>
                </a:solidFill>
                <a:latin typeface="Calibri"/>
                <a:ea typeface="Calibri"/>
                <a:cs typeface="Calibri"/>
                <a:sym typeface="Calibri"/>
              </a:rPr>
              <a:t>Bluetooth</a:t>
            </a:r>
            <a:endParaRPr/>
          </a:p>
        </p:txBody>
      </p:sp>
      <p:sp>
        <p:nvSpPr>
          <p:cNvPr id="483" name="Google Shape;483;p38"/>
          <p:cNvSpPr/>
          <p:nvPr/>
        </p:nvSpPr>
        <p:spPr>
          <a:xfrm>
            <a:off x="3239339" y="2160374"/>
            <a:ext cx="2592921" cy="54191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000000"/>
                </a:solidFill>
                <a:latin typeface="Calibri"/>
                <a:ea typeface="Calibri"/>
                <a:cs typeface="Calibri"/>
                <a:sym typeface="Calibri"/>
              </a:rPr>
              <a:t>IEEE 802.11n</a:t>
            </a:r>
            <a:endParaRPr/>
          </a:p>
        </p:txBody>
      </p:sp>
      <p:sp>
        <p:nvSpPr>
          <p:cNvPr id="484" name="Google Shape;484;p38"/>
          <p:cNvSpPr/>
          <p:nvPr/>
        </p:nvSpPr>
        <p:spPr>
          <a:xfrm>
            <a:off x="416696" y="2160374"/>
            <a:ext cx="2592921" cy="54191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000000"/>
                </a:solidFill>
                <a:latin typeface="Calibri"/>
                <a:ea typeface="Calibri"/>
                <a:cs typeface="Calibri"/>
                <a:sym typeface="Calibri"/>
              </a:rPr>
              <a:t>3G (CDMA, HSPA)</a:t>
            </a:r>
            <a:br>
              <a:rPr b="1" lang="en-US" sz="1800">
                <a:solidFill>
                  <a:srgbClr val="000000"/>
                </a:solidFill>
                <a:latin typeface="Calibri"/>
                <a:ea typeface="Calibri"/>
                <a:cs typeface="Calibri"/>
                <a:sym typeface="Calibri"/>
              </a:rPr>
            </a:br>
            <a:r>
              <a:rPr b="1" lang="en-US" sz="1800">
                <a:solidFill>
                  <a:srgbClr val="000000"/>
                </a:solidFill>
                <a:latin typeface="Calibri"/>
                <a:ea typeface="Calibri"/>
                <a:cs typeface="Calibri"/>
                <a:sym typeface="Calibri"/>
              </a:rPr>
              <a:t>4G (LTE)</a:t>
            </a:r>
            <a:endParaRPr/>
          </a:p>
        </p:txBody>
      </p:sp>
      <p:sp>
        <p:nvSpPr>
          <p:cNvPr id="485" name="Google Shape;485;p38"/>
          <p:cNvSpPr/>
          <p:nvPr/>
        </p:nvSpPr>
        <p:spPr>
          <a:xfrm>
            <a:off x="416694" y="4600922"/>
            <a:ext cx="2592921" cy="54191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עד כ-30 ק"מ לנק' גישה</a:t>
            </a:r>
            <a:endParaRPr sz="1800">
              <a:solidFill>
                <a:srgbClr val="000000"/>
              </a:solidFill>
              <a:latin typeface="Calibri"/>
              <a:ea typeface="Calibri"/>
              <a:cs typeface="Calibri"/>
              <a:sym typeface="Calibri"/>
            </a:endParaRPr>
          </a:p>
        </p:txBody>
      </p:sp>
      <p:sp>
        <p:nvSpPr>
          <p:cNvPr id="486" name="Google Shape;486;p38"/>
          <p:cNvSpPr txBox="1"/>
          <p:nvPr/>
        </p:nvSpPr>
        <p:spPr>
          <a:xfrm>
            <a:off x="9840687" y="5227173"/>
            <a:ext cx="2158690" cy="677728"/>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chemeClr val="dk1"/>
              </a:buClr>
              <a:buSzPts val="2400"/>
              <a:buFont typeface="Noto Sans Symbols"/>
              <a:buNone/>
            </a:pPr>
            <a:r>
              <a:rPr b="1" lang="en-US" sz="2400">
                <a:solidFill>
                  <a:schemeClr val="dk1"/>
                </a:solidFill>
                <a:latin typeface="Tahoma"/>
                <a:ea typeface="Tahoma"/>
                <a:cs typeface="Tahoma"/>
                <a:sym typeface="Tahoma"/>
              </a:rPr>
              <a:t>טווח תדרים</a:t>
            </a:r>
            <a:endParaRPr b="1" sz="2400">
              <a:solidFill>
                <a:schemeClr val="dk1"/>
              </a:solidFill>
              <a:latin typeface="Tahoma"/>
              <a:ea typeface="Tahoma"/>
              <a:cs typeface="Tahoma"/>
              <a:sym typeface="Tahoma"/>
            </a:endParaRPr>
          </a:p>
        </p:txBody>
      </p:sp>
      <p:sp>
        <p:nvSpPr>
          <p:cNvPr id="487" name="Google Shape;487;p38"/>
          <p:cNvSpPr/>
          <p:nvPr/>
        </p:nvSpPr>
        <p:spPr>
          <a:xfrm>
            <a:off x="6061980" y="5227174"/>
            <a:ext cx="2592921" cy="54191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000000"/>
                </a:solidFill>
                <a:latin typeface="Calibri"/>
                <a:ea typeface="Calibri"/>
                <a:cs typeface="Calibri"/>
                <a:sym typeface="Calibri"/>
              </a:rPr>
              <a:t>2.4 GHz</a:t>
            </a:r>
            <a:endParaRPr/>
          </a:p>
        </p:txBody>
      </p:sp>
      <p:sp>
        <p:nvSpPr>
          <p:cNvPr id="488" name="Google Shape;488;p38"/>
          <p:cNvSpPr/>
          <p:nvPr/>
        </p:nvSpPr>
        <p:spPr>
          <a:xfrm>
            <a:off x="3239338" y="5227174"/>
            <a:ext cx="2592921" cy="54191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000000"/>
                </a:solidFill>
                <a:latin typeface="Calibri"/>
                <a:ea typeface="Calibri"/>
                <a:cs typeface="Calibri"/>
                <a:sym typeface="Calibri"/>
              </a:rPr>
              <a:t>2.4 GHz / 5 GHz</a:t>
            </a:r>
            <a:endParaRPr sz="2000">
              <a:solidFill>
                <a:srgbClr val="000000"/>
              </a:solidFill>
              <a:latin typeface="Calibri"/>
              <a:ea typeface="Calibri"/>
              <a:cs typeface="Calibri"/>
              <a:sym typeface="Calibri"/>
            </a:endParaRPr>
          </a:p>
        </p:txBody>
      </p:sp>
      <p:sp>
        <p:nvSpPr>
          <p:cNvPr id="489" name="Google Shape;489;p38"/>
          <p:cNvSpPr/>
          <p:nvPr/>
        </p:nvSpPr>
        <p:spPr>
          <a:xfrm>
            <a:off x="416693" y="5227174"/>
            <a:ext cx="2592921" cy="54191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000000"/>
                </a:solidFill>
                <a:latin typeface="Calibri"/>
                <a:ea typeface="Calibri"/>
                <a:cs typeface="Calibri"/>
                <a:sym typeface="Calibri"/>
              </a:rPr>
              <a:t>1.8 – 2.1 GHz</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500"/>
                                        <p:tgtEl>
                                          <p:spTgt spid="46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500"/>
                                        <p:tgtEl>
                                          <p:spTgt spid="46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500"/>
                                        <p:tgtEl>
                                          <p:spTgt spid="46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500"/>
                                        <p:tgtEl>
                                          <p:spTgt spid="4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500"/>
                                        <p:tgtEl>
                                          <p:spTgt spid="4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500"/>
                                        <p:tgtEl>
                                          <p:spTgt spid="4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500"/>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500"/>
                                        <p:tgtEl>
                                          <p:spTgt spid="4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500"/>
                                        <p:tgtEl>
                                          <p:spTgt spid="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500"/>
                                        <p:tgtEl>
                                          <p:spTgt spid="4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500"/>
                                        <p:tgtEl>
                                          <p:spTgt spid="4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500"/>
                                        <p:tgtEl>
                                          <p:spTgt spid="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500"/>
                                        <p:tgtEl>
                                          <p:spTgt spid="4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500"/>
                                        <p:tgtEl>
                                          <p:spTgt spid="4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500"/>
                                        <p:tgtEl>
                                          <p:spTgt spid="4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500"/>
                                        <p:tgtEl>
                                          <p:spTgt spid="4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500"/>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500"/>
                                        <p:tgtEl>
                                          <p:spTgt spid="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500"/>
                                        <p:tgtEl>
                                          <p:spTgt spid="4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39"/>
          <p:cNvSpPr txBox="1"/>
          <p:nvPr>
            <p:ph idx="1" type="body"/>
          </p:nvPr>
        </p:nvSpPr>
        <p:spPr>
          <a:xfrm>
            <a:off x="2506248" y="1994952"/>
            <a:ext cx="6858452" cy="3048001"/>
          </a:xfrm>
          <a:prstGeom prst="rect">
            <a:avLst/>
          </a:prstGeom>
          <a:noFill/>
          <a:ln>
            <a:noFill/>
          </a:ln>
        </p:spPr>
        <p:txBody>
          <a:bodyPr anchorCtr="0" anchor="t" bIns="45700" lIns="91425" spcFirstLastPara="1" rIns="91425" wrap="square" tIns="45700">
            <a:noAutofit/>
          </a:bodyPr>
          <a:lstStyle/>
          <a:p>
            <a:pPr indent="0" lvl="0" marL="0" marR="0" rtl="1" algn="ctr">
              <a:lnSpc>
                <a:spcPct val="100000"/>
              </a:lnSpc>
              <a:spcBef>
                <a:spcPts val="0"/>
              </a:spcBef>
              <a:spcAft>
                <a:spcPts val="0"/>
              </a:spcAft>
              <a:buClr>
                <a:schemeClr val="dk1"/>
              </a:buClr>
              <a:buSzPts val="4800"/>
              <a:buFont typeface="Noto Sans Symbols"/>
              <a:buNone/>
            </a:pPr>
            <a:r>
              <a:rPr b="1" i="0" lang="en-US" sz="4800" u="none" cap="none" strike="noStrike">
                <a:solidFill>
                  <a:schemeClr val="dk1"/>
                </a:solidFill>
                <a:latin typeface="Tahoma"/>
                <a:ea typeface="Tahoma"/>
                <a:cs typeface="Tahoma"/>
                <a:sym typeface="Tahoma"/>
              </a:rPr>
              <a:t>802.11</a:t>
            </a:r>
            <a:endParaRPr b="1" i="0" sz="4800" u="none" cap="none" strike="noStrike">
              <a:solidFill>
                <a:schemeClr val="dk1"/>
              </a:solidFill>
              <a:latin typeface="Tahoma"/>
              <a:ea typeface="Tahoma"/>
              <a:cs typeface="Tahoma"/>
              <a:sym typeface="Tahoma"/>
            </a:endParaRPr>
          </a:p>
        </p:txBody>
      </p:sp>
      <p:sp>
        <p:nvSpPr>
          <p:cNvPr id="496" name="Google Shape;496;p39"/>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t/>
            </a:r>
            <a:endParaRPr b="1" i="0" sz="4400" u="none" cap="none" strike="noStrike">
              <a:solidFill>
                <a:schemeClr val="dk1"/>
              </a:solidFill>
              <a:latin typeface="Tahoma"/>
              <a:ea typeface="Tahoma"/>
              <a:cs typeface="Tahoma"/>
              <a:sym typeface="Tahoma"/>
            </a:endParaRPr>
          </a:p>
        </p:txBody>
      </p:sp>
      <p:pic>
        <p:nvPicPr>
          <p:cNvPr descr="Screen Clipping" id="497" name="Google Shape;497;p39"/>
          <p:cNvPicPr preferRelativeResize="0"/>
          <p:nvPr/>
        </p:nvPicPr>
        <p:blipFill rotWithShape="1">
          <a:blip r:embed="rId3">
            <a:alphaModFix/>
          </a:blip>
          <a:srcRect b="0" l="0" r="0" t="0"/>
          <a:stretch/>
        </p:blipFill>
        <p:spPr>
          <a:xfrm>
            <a:off x="4287271" y="3096100"/>
            <a:ext cx="3296406" cy="236852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5">
                                            <p:txEl>
                                              <p:pRg end="0" st="0"/>
                                            </p:txEl>
                                          </p:spTgt>
                                        </p:tgtEl>
                                        <p:attrNameLst>
                                          <p:attrName>style.visibility</p:attrName>
                                        </p:attrNameLst>
                                      </p:cBhvr>
                                      <p:to>
                                        <p:strVal val="visible"/>
                                      </p:to>
                                    </p:set>
                                    <p:animEffect filter="fade" transition="in">
                                      <p:cBhvr>
                                        <p:cTn dur="500"/>
                                        <p:tgtEl>
                                          <p:spTgt spid="49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500"/>
                                        <p:tgtEl>
                                          <p:spTgt spid="4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0"/>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מונחים שחשוב להכיר</a:t>
            </a:r>
            <a:endParaRPr b="1" i="0" sz="4400" u="none" cap="none" strike="noStrike">
              <a:solidFill>
                <a:schemeClr val="dk1"/>
              </a:solidFill>
              <a:latin typeface="Tahoma"/>
              <a:ea typeface="Tahoma"/>
              <a:cs typeface="Tahoma"/>
              <a:sym typeface="Tahoma"/>
            </a:endParaRPr>
          </a:p>
        </p:txBody>
      </p:sp>
      <p:sp>
        <p:nvSpPr>
          <p:cNvPr id="504" name="Google Shape;504;p40"/>
          <p:cNvSpPr txBox="1"/>
          <p:nvPr>
            <p:ph idx="1" type="body"/>
          </p:nvPr>
        </p:nvSpPr>
        <p:spPr>
          <a:xfrm>
            <a:off x="-88068" y="1100382"/>
            <a:ext cx="11811000"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rgbClr val="0099D5"/>
              </a:buClr>
              <a:buSzPts val="3600"/>
              <a:buFont typeface="Noto Sans Symbols"/>
              <a:buChar char="▪"/>
            </a:pPr>
            <a:r>
              <a:rPr b="1" i="0" lang="en-US" sz="3600" u="none" cap="none" strike="noStrike">
                <a:solidFill>
                  <a:srgbClr val="0099D5"/>
                </a:solidFill>
                <a:latin typeface="Tahoma"/>
                <a:ea typeface="Tahoma"/>
                <a:cs typeface="Tahoma"/>
                <a:sym typeface="Tahoma"/>
              </a:rPr>
              <a:t>Wireless Host</a:t>
            </a:r>
            <a:endParaRPr b="1" i="0" sz="3600" u="none" cap="none" strike="noStrike">
              <a:solidFill>
                <a:srgbClr val="0099D5"/>
              </a:solidFill>
              <a:latin typeface="Tahoma"/>
              <a:ea typeface="Tahoma"/>
              <a:cs typeface="Tahoma"/>
              <a:sym typeface="Tahoma"/>
            </a:endParaRPr>
          </a:p>
          <a:p>
            <a:pPr indent="-292100" lvl="0" marL="292100" marR="0" rtl="1" algn="r">
              <a:lnSpc>
                <a:spcPct val="100000"/>
              </a:lnSpc>
              <a:spcBef>
                <a:spcPts val="1000"/>
              </a:spcBef>
              <a:spcAft>
                <a:spcPts val="0"/>
              </a:spcAft>
              <a:buClr>
                <a:srgbClr val="0099D5"/>
              </a:buClr>
              <a:buSzPts val="3600"/>
              <a:buFont typeface="Noto Sans Symbols"/>
              <a:buChar char="▪"/>
            </a:pPr>
            <a:r>
              <a:rPr b="1" i="0" lang="en-US" sz="3600" u="none" cap="none" strike="noStrike">
                <a:solidFill>
                  <a:srgbClr val="0099D5"/>
                </a:solidFill>
                <a:latin typeface="Tahoma"/>
                <a:ea typeface="Tahoma"/>
                <a:cs typeface="Tahoma"/>
                <a:sym typeface="Tahoma"/>
              </a:rPr>
              <a:t>Access Point (AP, נק' גישה)</a:t>
            </a:r>
            <a:endParaRPr b="1" i="0" sz="3600" u="none" cap="none" strike="noStrike">
              <a:solidFill>
                <a:srgbClr val="0099D5"/>
              </a:solidFill>
              <a:latin typeface="Tahoma"/>
              <a:ea typeface="Tahoma"/>
              <a:cs typeface="Tahoma"/>
              <a:sym typeface="Tahoma"/>
            </a:endParaRPr>
          </a:p>
          <a:p>
            <a:pPr indent="-292100" lvl="0" marL="292100" marR="0" rtl="1" algn="r">
              <a:lnSpc>
                <a:spcPct val="100000"/>
              </a:lnSpc>
              <a:spcBef>
                <a:spcPts val="1000"/>
              </a:spcBef>
              <a:spcAft>
                <a:spcPts val="0"/>
              </a:spcAft>
              <a:buClr>
                <a:srgbClr val="0099D5"/>
              </a:buClr>
              <a:buSzPts val="3600"/>
              <a:buFont typeface="Noto Sans Symbols"/>
              <a:buChar char="▪"/>
            </a:pPr>
            <a:r>
              <a:rPr b="1" i="0" lang="en-US" sz="3600" u="none" cap="none" strike="noStrike">
                <a:solidFill>
                  <a:srgbClr val="0099D5"/>
                </a:solidFill>
                <a:latin typeface="Tahoma"/>
                <a:ea typeface="Tahoma"/>
                <a:cs typeface="Tahoma"/>
                <a:sym typeface="Tahoma"/>
              </a:rPr>
              <a:t>SSID</a:t>
            </a:r>
            <a:endParaRPr/>
          </a:p>
        </p:txBody>
      </p:sp>
      <p:pic>
        <p:nvPicPr>
          <p:cNvPr descr="http://www.conceptdraw.com/How-To-Guide/picture/Wireless-router-network-diagram.png" id="505" name="Google Shape;505;p40"/>
          <p:cNvPicPr preferRelativeResize="0"/>
          <p:nvPr/>
        </p:nvPicPr>
        <p:blipFill rotWithShape="1">
          <a:blip r:embed="rId3">
            <a:alphaModFix/>
          </a:blip>
          <a:srcRect b="0" l="0" r="0" t="0"/>
          <a:stretch/>
        </p:blipFill>
        <p:spPr>
          <a:xfrm>
            <a:off x="156481" y="2631902"/>
            <a:ext cx="5454502" cy="3954007"/>
          </a:xfrm>
          <a:prstGeom prst="rect">
            <a:avLst/>
          </a:prstGeom>
          <a:noFill/>
          <a:ln>
            <a:noFill/>
          </a:ln>
        </p:spPr>
      </p:pic>
      <p:pic>
        <p:nvPicPr>
          <p:cNvPr descr="Image result for office wireless network diagram" id="506" name="Google Shape;506;p40"/>
          <p:cNvPicPr preferRelativeResize="0"/>
          <p:nvPr/>
        </p:nvPicPr>
        <p:blipFill rotWithShape="1">
          <a:blip r:embed="rId4">
            <a:alphaModFix/>
          </a:blip>
          <a:srcRect b="0" l="0" r="0" t="0"/>
          <a:stretch/>
        </p:blipFill>
        <p:spPr>
          <a:xfrm>
            <a:off x="-770704" y="2492878"/>
            <a:ext cx="6429375" cy="4572000"/>
          </a:xfrm>
          <a:prstGeom prst="rect">
            <a:avLst/>
          </a:prstGeom>
          <a:noFill/>
          <a:ln>
            <a:noFill/>
          </a:ln>
        </p:spPr>
      </p:pic>
      <p:sp>
        <p:nvSpPr>
          <p:cNvPr id="507" name="Google Shape;507;p40"/>
          <p:cNvSpPr/>
          <p:nvPr/>
        </p:nvSpPr>
        <p:spPr>
          <a:xfrm>
            <a:off x="-584791" y="4231758"/>
            <a:ext cx="2286000" cy="18500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8" name="Google Shape;508;p40"/>
          <p:cNvSpPr/>
          <p:nvPr/>
        </p:nvSpPr>
        <p:spPr>
          <a:xfrm>
            <a:off x="2443984" y="3566766"/>
            <a:ext cx="1212112" cy="1212112"/>
          </a:xfrm>
          <a:prstGeom prst="ellipse">
            <a:avLst/>
          </a:prstGeom>
          <a:solidFill>
            <a:schemeClr val="accent4">
              <a:alpha val="29803"/>
            </a:schemeClr>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mage result for wifi ssid" id="509" name="Google Shape;509;p40"/>
          <p:cNvPicPr preferRelativeResize="0"/>
          <p:nvPr/>
        </p:nvPicPr>
        <p:blipFill rotWithShape="1">
          <a:blip r:embed="rId5">
            <a:alphaModFix/>
          </a:blip>
          <a:srcRect b="0" l="0" r="0" t="0"/>
          <a:stretch/>
        </p:blipFill>
        <p:spPr>
          <a:xfrm>
            <a:off x="6353758" y="2915288"/>
            <a:ext cx="3236211" cy="338723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500"/>
                                        <p:tgtEl>
                                          <p:spTgt spid="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xEl>
                                              <p:pRg end="0" st="0"/>
                                            </p:txEl>
                                          </p:spTgt>
                                        </p:tgtEl>
                                        <p:attrNameLst>
                                          <p:attrName>style.visibility</p:attrName>
                                        </p:attrNameLst>
                                      </p:cBhvr>
                                      <p:to>
                                        <p:strVal val="visible"/>
                                      </p:to>
                                    </p:set>
                                    <p:animEffect filter="fade" transition="in">
                                      <p:cBhvr>
                                        <p:cTn dur="500"/>
                                        <p:tgtEl>
                                          <p:spTgt spid="5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xEl>
                                              <p:pRg end="1" st="1"/>
                                            </p:txEl>
                                          </p:spTgt>
                                        </p:tgtEl>
                                        <p:attrNameLst>
                                          <p:attrName>style.visibility</p:attrName>
                                        </p:attrNameLst>
                                      </p:cBhvr>
                                      <p:to>
                                        <p:strVal val="visible"/>
                                      </p:to>
                                    </p:set>
                                    <p:animEffect filter="fade" transition="in">
                                      <p:cBhvr>
                                        <p:cTn dur="500"/>
                                        <p:tgtEl>
                                          <p:spTgt spid="5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xEl>
                                              <p:pRg end="2" st="2"/>
                                            </p:txEl>
                                          </p:spTgt>
                                        </p:tgtEl>
                                        <p:attrNameLst>
                                          <p:attrName>style.visibility</p:attrName>
                                        </p:attrNameLst>
                                      </p:cBhvr>
                                      <p:to>
                                        <p:strVal val="visible"/>
                                      </p:to>
                                    </p:set>
                                    <p:animEffect filter="fade" transition="in">
                                      <p:cBhvr>
                                        <p:cTn dur="500"/>
                                        <p:tgtEl>
                                          <p:spTgt spid="5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500"/>
                                        <p:tgtEl>
                                          <p:spTgt spid="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500"/>
                                        <p:tgtEl>
                                          <p:spTgt spid="5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41"/>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פרסום רשת</a:t>
            </a:r>
            <a:endParaRPr b="1" i="0" sz="4400" u="none" cap="none" strike="noStrike">
              <a:solidFill>
                <a:schemeClr val="dk1"/>
              </a:solidFill>
              <a:latin typeface="Tahoma"/>
              <a:ea typeface="Tahoma"/>
              <a:cs typeface="Tahoma"/>
              <a:sym typeface="Tahoma"/>
            </a:endParaRPr>
          </a:p>
        </p:txBody>
      </p:sp>
      <p:sp>
        <p:nvSpPr>
          <p:cNvPr id="516" name="Google Shape;516;p41"/>
          <p:cNvSpPr txBox="1"/>
          <p:nvPr>
            <p:ph idx="1" type="body"/>
          </p:nvPr>
        </p:nvSpPr>
        <p:spPr>
          <a:xfrm>
            <a:off x="156481" y="1155700"/>
            <a:ext cx="11967482"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1" i="0" lang="en-US" sz="3200" u="none" cap="none" strike="noStrike">
                <a:solidFill>
                  <a:schemeClr val="dk1"/>
                </a:solidFill>
                <a:latin typeface="Tahoma"/>
                <a:ea typeface="Tahoma"/>
                <a:cs typeface="Tahoma"/>
                <a:sym typeface="Tahoma"/>
              </a:rPr>
              <a:t>איך המחשב שלי יודע אילו רשתות זמינות?</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נק' גישה מבצעת תהליך שנקרא </a:t>
            </a:r>
            <a:r>
              <a:rPr b="1" i="0" lang="en-US" sz="3200" u="none" cap="none" strike="noStrike">
                <a:solidFill>
                  <a:srgbClr val="0099D5"/>
                </a:solidFill>
                <a:latin typeface="Tahoma"/>
                <a:ea typeface="Tahoma"/>
                <a:cs typeface="Tahoma"/>
                <a:sym typeface="Tahoma"/>
              </a:rPr>
              <a:t>Broadcasting:</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כל X מילי-שניות היא שולחת </a:t>
            </a:r>
            <a:br>
              <a:rPr b="0" i="0" lang="en-US" sz="3200" u="none" cap="none" strike="noStrike">
                <a:solidFill>
                  <a:schemeClr val="dk1"/>
                </a:solidFill>
                <a:latin typeface="Tahoma"/>
                <a:ea typeface="Tahoma"/>
                <a:cs typeface="Tahoma"/>
                <a:sym typeface="Tahoma"/>
              </a:rPr>
            </a:br>
            <a:r>
              <a:rPr b="0" i="0" lang="en-US" sz="3200" u="none" cap="none" strike="noStrike">
                <a:solidFill>
                  <a:schemeClr val="dk1"/>
                </a:solidFill>
                <a:latin typeface="Tahoma"/>
                <a:ea typeface="Tahoma"/>
                <a:cs typeface="Tahoma"/>
                <a:sym typeface="Tahoma"/>
              </a:rPr>
              <a:t>הודעה שמכונה </a:t>
            </a:r>
            <a:r>
              <a:rPr b="1" i="0" lang="en-US" sz="3200" u="none" cap="none" strike="noStrike">
                <a:solidFill>
                  <a:srgbClr val="0099D5"/>
                </a:solidFill>
                <a:latin typeface="Tahoma"/>
                <a:ea typeface="Tahoma"/>
                <a:cs typeface="Tahoma"/>
                <a:sym typeface="Tahoma"/>
              </a:rPr>
              <a:t>Beacon Frame</a:t>
            </a:r>
            <a:r>
              <a:rPr b="1" i="0" lang="en-US" sz="3200" u="none" cap="none" strike="noStrike">
                <a:solidFill>
                  <a:schemeClr val="dk1"/>
                </a:solidFill>
                <a:latin typeface="Tahoma"/>
                <a:ea typeface="Tahoma"/>
                <a:cs typeface="Tahoma"/>
                <a:sym typeface="Tahoma"/>
              </a:rPr>
              <a:t>. </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בהודעה זו הרשת מפרסמת את </a:t>
            </a:r>
            <a:br>
              <a:rPr b="0" i="0" lang="en-US" sz="3200" u="none" cap="none" strike="noStrike">
                <a:solidFill>
                  <a:schemeClr val="dk1"/>
                </a:solidFill>
                <a:latin typeface="Tahoma"/>
                <a:ea typeface="Tahoma"/>
                <a:cs typeface="Tahoma"/>
                <a:sym typeface="Tahoma"/>
              </a:rPr>
            </a:br>
            <a:r>
              <a:rPr b="0" i="0" lang="en-US" sz="3200" u="none" cap="none" strike="noStrike">
                <a:solidFill>
                  <a:schemeClr val="dk1"/>
                </a:solidFill>
                <a:latin typeface="Tahoma"/>
                <a:ea typeface="Tahoma"/>
                <a:cs typeface="Tahoma"/>
                <a:sym typeface="Tahoma"/>
              </a:rPr>
              <a:t>ה-SSID שלה, ואת דרישות</a:t>
            </a:r>
            <a:br>
              <a:rPr b="0" i="0" lang="en-US" sz="3200" u="none" cap="none" strike="noStrike">
                <a:solidFill>
                  <a:schemeClr val="dk1"/>
                </a:solidFill>
                <a:latin typeface="Tahoma"/>
                <a:ea typeface="Tahoma"/>
                <a:cs typeface="Tahoma"/>
                <a:sym typeface="Tahoma"/>
              </a:rPr>
            </a:br>
            <a:r>
              <a:rPr b="0" i="0" lang="en-US" sz="3200" u="none" cap="none" strike="noStrike">
                <a:solidFill>
                  <a:schemeClr val="dk1"/>
                </a:solidFill>
                <a:latin typeface="Tahoma"/>
                <a:ea typeface="Tahoma"/>
                <a:cs typeface="Tahoma"/>
                <a:sym typeface="Tahoma"/>
              </a:rPr>
              <a:t>האבטחה של הרשת.</a:t>
            </a:r>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p:txBody>
      </p:sp>
      <p:pic>
        <p:nvPicPr>
          <p:cNvPr id="517" name="Google Shape;517;p41"/>
          <p:cNvPicPr preferRelativeResize="0"/>
          <p:nvPr/>
        </p:nvPicPr>
        <p:blipFill rotWithShape="1">
          <a:blip r:embed="rId3">
            <a:alphaModFix/>
          </a:blip>
          <a:srcRect b="6417" l="0" r="0" t="23050"/>
          <a:stretch/>
        </p:blipFill>
        <p:spPr>
          <a:xfrm>
            <a:off x="156480" y="164348"/>
            <a:ext cx="2551485" cy="3078582"/>
          </a:xfrm>
          <a:prstGeom prst="rect">
            <a:avLst/>
          </a:prstGeom>
          <a:noFill/>
          <a:ln cap="flat" cmpd="sng" w="9525">
            <a:solidFill>
              <a:schemeClr val="dk1"/>
            </a:solidFill>
            <a:prstDash val="solid"/>
            <a:round/>
            <a:headEnd len="sm" w="sm" type="none"/>
            <a:tailEnd len="sm" w="sm" type="none"/>
          </a:ln>
        </p:spPr>
      </p:pic>
      <p:pic>
        <p:nvPicPr>
          <p:cNvPr descr="https://upload.wikimedia.org/wikipedia/commons/7/7b/802.11_Beacon_frame.gif" id="518" name="Google Shape;518;p41"/>
          <p:cNvPicPr preferRelativeResize="0"/>
          <p:nvPr/>
        </p:nvPicPr>
        <p:blipFill rotWithShape="1">
          <a:blip r:embed="rId4">
            <a:alphaModFix/>
          </a:blip>
          <a:srcRect b="0" l="0" r="0" t="0"/>
          <a:stretch/>
        </p:blipFill>
        <p:spPr>
          <a:xfrm>
            <a:off x="156479" y="2518351"/>
            <a:ext cx="5234227" cy="4203124"/>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500"/>
                                        <p:tgtEl>
                                          <p:spTgt spid="5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xEl>
                                              <p:pRg end="0" st="0"/>
                                            </p:txEl>
                                          </p:spTgt>
                                        </p:tgtEl>
                                        <p:attrNameLst>
                                          <p:attrName>style.visibility</p:attrName>
                                        </p:attrNameLst>
                                      </p:cBhvr>
                                      <p:to>
                                        <p:strVal val="visible"/>
                                      </p:to>
                                    </p:set>
                                    <p:animEffect filter="fade" transition="in">
                                      <p:cBhvr>
                                        <p:cTn dur="500"/>
                                        <p:tgtEl>
                                          <p:spTgt spid="5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xEl>
                                              <p:pRg end="1" st="1"/>
                                            </p:txEl>
                                          </p:spTgt>
                                        </p:tgtEl>
                                        <p:attrNameLst>
                                          <p:attrName>style.visibility</p:attrName>
                                        </p:attrNameLst>
                                      </p:cBhvr>
                                      <p:to>
                                        <p:strVal val="visible"/>
                                      </p:to>
                                    </p:set>
                                    <p:animEffect filter="fade" transition="in">
                                      <p:cBhvr>
                                        <p:cTn dur="500"/>
                                        <p:tgtEl>
                                          <p:spTgt spid="5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xEl>
                                              <p:pRg end="2" st="2"/>
                                            </p:txEl>
                                          </p:spTgt>
                                        </p:tgtEl>
                                        <p:attrNameLst>
                                          <p:attrName>style.visibility</p:attrName>
                                        </p:attrNameLst>
                                      </p:cBhvr>
                                      <p:to>
                                        <p:strVal val="visible"/>
                                      </p:to>
                                    </p:set>
                                    <p:animEffect filter="fade" transition="in">
                                      <p:cBhvr>
                                        <p:cTn dur="500"/>
                                        <p:tgtEl>
                                          <p:spTgt spid="5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xEl>
                                              <p:pRg end="3" st="3"/>
                                            </p:txEl>
                                          </p:spTgt>
                                        </p:tgtEl>
                                        <p:attrNameLst>
                                          <p:attrName>style.visibility</p:attrName>
                                        </p:attrNameLst>
                                      </p:cBhvr>
                                      <p:to>
                                        <p:strVal val="visible"/>
                                      </p:to>
                                    </p:set>
                                    <p:animEffect filter="fade" transition="in">
                                      <p:cBhvr>
                                        <p:cTn dur="500"/>
                                        <p:tgtEl>
                                          <p:spTgt spid="5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xEl>
                                              <p:pRg end="4" st="4"/>
                                            </p:txEl>
                                          </p:spTgt>
                                        </p:tgtEl>
                                        <p:attrNameLst>
                                          <p:attrName>style.visibility</p:attrName>
                                        </p:attrNameLst>
                                      </p:cBhvr>
                                      <p:to>
                                        <p:strVal val="visible"/>
                                      </p:to>
                                    </p:set>
                                    <p:animEffect filter="fade" transition="in">
                                      <p:cBhvr>
                                        <p:cTn dur="500"/>
                                        <p:tgtEl>
                                          <p:spTgt spid="51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500"/>
                                        <p:tgtEl>
                                          <p:spTgt spid="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17"/>
                                        </p:tgtEl>
                                      </p:cBhvr>
                                    </p:animEffect>
                                    <p:set>
                                      <p:cBhvr>
                                        <p:cTn dur="1" fill="hold">
                                          <p:stCondLst>
                                            <p:cond delay="500"/>
                                          </p:stCondLst>
                                        </p:cTn>
                                        <p:tgtEl>
                                          <p:spTgt spid="51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500"/>
                                        <p:tgtEl>
                                          <p:spTgt spid="5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5"/>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מה נעשה היום</a:t>
            </a:r>
            <a:endParaRPr b="1" i="0" sz="4400" u="none" cap="none" strike="noStrike">
              <a:solidFill>
                <a:schemeClr val="dk1"/>
              </a:solidFill>
              <a:latin typeface="Tahoma"/>
              <a:ea typeface="Tahoma"/>
              <a:cs typeface="Tahoma"/>
              <a:sym typeface="Tahoma"/>
            </a:endParaRPr>
          </a:p>
        </p:txBody>
      </p:sp>
      <p:sp>
        <p:nvSpPr>
          <p:cNvPr id="112" name="Google Shape;112;p15"/>
          <p:cNvSpPr txBox="1"/>
          <p:nvPr>
            <p:ph idx="1" type="body"/>
          </p:nvPr>
        </p:nvSpPr>
        <p:spPr>
          <a:xfrm>
            <a:off x="3922181" y="1155700"/>
            <a:ext cx="8045300"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קצת מידע על המבחן.</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נכיר את הפרוטוקול האחרון שלנו לסמסטר – ICMP.</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נכיר בקצרה רשתות אלחוטיות – </a:t>
            </a:r>
            <a:br>
              <a:rPr b="0" i="0" lang="en-US" sz="3200" u="none" cap="none" strike="noStrike">
                <a:solidFill>
                  <a:schemeClr val="dk1"/>
                </a:solidFill>
                <a:latin typeface="Tahoma"/>
                <a:ea typeface="Tahoma"/>
                <a:cs typeface="Tahoma"/>
                <a:sym typeface="Tahoma"/>
              </a:rPr>
            </a:br>
            <a:r>
              <a:rPr b="0" i="0" lang="en-US" sz="3200" u="none" cap="none" strike="noStrike">
                <a:solidFill>
                  <a:schemeClr val="dk1"/>
                </a:solidFill>
                <a:latin typeface="Tahoma"/>
                <a:ea typeface="Tahoma"/>
                <a:cs typeface="Tahoma"/>
                <a:sym typeface="Tahoma"/>
              </a:rPr>
              <a:t>בדגש על WiFi.</a:t>
            </a:r>
            <a:endParaRPr b="0" i="0" sz="3200" u="none" cap="none" strike="noStrike">
              <a:solidFill>
                <a:schemeClr val="dk1"/>
              </a:solidFill>
              <a:latin typeface="Tahoma"/>
              <a:ea typeface="Tahoma"/>
              <a:cs typeface="Tahoma"/>
              <a:sym typeface="Tahoma"/>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נלמד על פרשיות אבטחה משמעותיות	 שהתרחשו ב-2017.</a:t>
            </a:r>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p:txBody>
      </p:sp>
      <p:pic>
        <p:nvPicPr>
          <p:cNvPr id="113" name="Google Shape;113;p15"/>
          <p:cNvPicPr preferRelativeResize="0"/>
          <p:nvPr/>
        </p:nvPicPr>
        <p:blipFill rotWithShape="1">
          <a:blip r:embed="rId3">
            <a:alphaModFix/>
          </a:blip>
          <a:srcRect b="0" l="0" r="0" t="0"/>
          <a:stretch/>
        </p:blipFill>
        <p:spPr>
          <a:xfrm>
            <a:off x="74081" y="1244282"/>
            <a:ext cx="3950422" cy="4253548"/>
          </a:xfrm>
          <a:prstGeom prst="rect">
            <a:avLst/>
          </a:prstGeom>
          <a:noFill/>
          <a:ln>
            <a:noFill/>
          </a:ln>
        </p:spPr>
      </p:pic>
      <p:sp>
        <p:nvSpPr>
          <p:cNvPr id="114" name="Google Shape;114;p15"/>
          <p:cNvSpPr/>
          <p:nvPr/>
        </p:nvSpPr>
        <p:spPr>
          <a:xfrm>
            <a:off x="347130" y="1820259"/>
            <a:ext cx="3376083" cy="3197512"/>
          </a:xfrm>
          <a:prstGeom prst="rect">
            <a:avLst/>
          </a:prstGeom>
          <a:noFill/>
          <a:ln>
            <a:noFill/>
          </a:ln>
        </p:spPr>
        <p:txBody>
          <a:bodyPr anchorCtr="0" anchor="t" bIns="45700" lIns="91425" spcFirstLastPara="1" rIns="91425" wrap="square" tIns="45700">
            <a:noAutofit/>
          </a:bodyPr>
          <a:lstStyle/>
          <a:p>
            <a:pPr indent="0" lvl="0" marL="0" marR="0" rtl="1" algn="ctr">
              <a:spcBef>
                <a:spcPts val="0"/>
              </a:spcBef>
              <a:spcAft>
                <a:spcPts val="0"/>
              </a:spcAft>
              <a:buNone/>
            </a:pPr>
            <a:r>
              <a:rPr b="1" i="0" lang="en-US" sz="2000" u="sng" cap="none" strike="noStrike">
                <a:solidFill>
                  <a:srgbClr val="000000"/>
                </a:solidFill>
                <a:latin typeface="Arial"/>
                <a:ea typeface="Arial"/>
                <a:cs typeface="Arial"/>
                <a:sym typeface="Arial"/>
              </a:rPr>
              <a:t>מושגים שנלמד היום:</a:t>
            </a:r>
            <a:endParaRPr/>
          </a:p>
          <a:p>
            <a:pPr indent="0" lvl="0" marL="0" marR="0" rtl="1" algn="ctr">
              <a:spcBef>
                <a:spcPts val="0"/>
              </a:spcBef>
              <a:spcAft>
                <a:spcPts val="0"/>
              </a:spcAft>
              <a:buNone/>
            </a:pPr>
            <a:r>
              <a:t/>
            </a:r>
            <a:endParaRPr b="1" i="0" sz="400" u="sng" cap="none" strike="noStrike">
              <a:solidFill>
                <a:srgbClr val="000000"/>
              </a:solidFill>
              <a:latin typeface="Arial"/>
              <a:ea typeface="Arial"/>
              <a:cs typeface="Arial"/>
              <a:sym typeface="Arial"/>
            </a:endParaRPr>
          </a:p>
          <a:p>
            <a:pPr indent="-342900" lvl="0" marL="342900" marR="0" rtl="1" algn="r">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ICMP</a:t>
            </a:r>
            <a:endParaRPr/>
          </a:p>
          <a:p>
            <a:pPr indent="-342900" lvl="0" marL="342900" marR="0" rtl="1" algn="r">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Echo request / reply</a:t>
            </a:r>
            <a:endParaRPr/>
          </a:p>
          <a:p>
            <a:pPr indent="-342900" lvl="0" marL="342900" marR="0" rtl="1" algn="r">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ICMP Error messages</a:t>
            </a:r>
            <a:endParaRPr/>
          </a:p>
          <a:p>
            <a:pPr indent="-342900" lvl="0" marL="342900" marR="0" rtl="1" algn="r">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Bluetooth</a:t>
            </a:r>
            <a:endParaRPr/>
          </a:p>
          <a:p>
            <a:pPr indent="-342900" lvl="0" marL="342900" marR="0" rtl="1" algn="r">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Wifi</a:t>
            </a:r>
            <a:endParaRPr b="0" i="0" sz="2000" u="none" cap="none" strike="noStrike">
              <a:solidFill>
                <a:srgbClr val="000000"/>
              </a:solidFill>
              <a:latin typeface="Arial"/>
              <a:ea typeface="Arial"/>
              <a:cs typeface="Arial"/>
              <a:sym typeface="Arial"/>
            </a:endParaRPr>
          </a:p>
          <a:p>
            <a:pPr indent="-342900" lvl="0" marL="342900" marR="0" rtl="1" algn="r">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Access Point, SSID</a:t>
            </a:r>
            <a:endParaRPr b="0" i="0" sz="2000" u="none" cap="none" strike="noStrike">
              <a:solidFill>
                <a:srgbClr val="000000"/>
              </a:solidFill>
              <a:latin typeface="Arial"/>
              <a:ea typeface="Arial"/>
              <a:cs typeface="Arial"/>
              <a:sym typeface="Arial"/>
            </a:endParaRPr>
          </a:p>
          <a:p>
            <a:pPr indent="-342900" lvl="0" marL="342900" marR="0" rtl="1" algn="r">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הצפנה סימטרית</a:t>
            </a:r>
            <a:endParaRPr/>
          </a:p>
          <a:p>
            <a:pPr indent="-342900" lvl="0" marL="342900" marR="0" rtl="1" algn="r">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מפתח</a:t>
            </a:r>
            <a:endParaRPr/>
          </a:p>
          <a:p>
            <a:pPr indent="-342900" lvl="0" marL="342900" marR="0" rtl="1" algn="r">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PTK, PSK</a:t>
            </a:r>
            <a:endParaRPr b="0" i="0" sz="20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0" st="0"/>
                                            </p:txEl>
                                          </p:spTgt>
                                        </p:tgtEl>
                                        <p:attrNameLst>
                                          <p:attrName>style.visibility</p:attrName>
                                        </p:attrNameLst>
                                      </p:cBhvr>
                                      <p:to>
                                        <p:strVal val="visible"/>
                                      </p:to>
                                    </p:set>
                                    <p:animEffect filter="fade" transition="in">
                                      <p:cBhvr>
                                        <p:cTn dur="500"/>
                                        <p:tgtEl>
                                          <p:spTgt spid="1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1" st="1"/>
                                            </p:txEl>
                                          </p:spTgt>
                                        </p:tgtEl>
                                        <p:attrNameLst>
                                          <p:attrName>style.visibility</p:attrName>
                                        </p:attrNameLst>
                                      </p:cBhvr>
                                      <p:to>
                                        <p:strVal val="visible"/>
                                      </p:to>
                                    </p:set>
                                    <p:animEffect filter="fade" transition="in">
                                      <p:cBhvr>
                                        <p:cTn dur="500"/>
                                        <p:tgtEl>
                                          <p:spTgt spid="1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2" st="2"/>
                                            </p:txEl>
                                          </p:spTgt>
                                        </p:tgtEl>
                                        <p:attrNameLst>
                                          <p:attrName>style.visibility</p:attrName>
                                        </p:attrNameLst>
                                      </p:cBhvr>
                                      <p:to>
                                        <p:strVal val="visible"/>
                                      </p:to>
                                    </p:set>
                                    <p:animEffect filter="fade" transition="in">
                                      <p:cBhvr>
                                        <p:cTn dur="500"/>
                                        <p:tgtEl>
                                          <p:spTgt spid="1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3" st="3"/>
                                            </p:txEl>
                                          </p:spTgt>
                                        </p:tgtEl>
                                        <p:attrNameLst>
                                          <p:attrName>style.visibility</p:attrName>
                                        </p:attrNameLst>
                                      </p:cBhvr>
                                      <p:to>
                                        <p:strVal val="visible"/>
                                      </p:to>
                                    </p:set>
                                    <p:animEffect filter="fade" transition="in">
                                      <p:cBhvr>
                                        <p:cTn dur="500"/>
                                        <p:tgtEl>
                                          <p:spTgt spid="11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4" st="4"/>
                                            </p:txEl>
                                          </p:spTgt>
                                        </p:tgtEl>
                                        <p:attrNameLst>
                                          <p:attrName>style.visibility</p:attrName>
                                        </p:attrNameLst>
                                      </p:cBhvr>
                                      <p:to>
                                        <p:strVal val="visible"/>
                                      </p:to>
                                    </p:set>
                                    <p:animEffect filter="fade" transition="in">
                                      <p:cBhvr>
                                        <p:cTn dur="500"/>
                                        <p:tgtEl>
                                          <p:spTgt spid="11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0" st="0"/>
                                            </p:txEl>
                                          </p:spTgt>
                                        </p:tgtEl>
                                        <p:attrNameLst>
                                          <p:attrName>style.visibility</p:attrName>
                                        </p:attrNameLst>
                                      </p:cBhvr>
                                      <p:to>
                                        <p:strVal val="visible"/>
                                      </p:to>
                                    </p:set>
                                    <p:animEffect filter="fade" transition="in">
                                      <p:cBhvr>
                                        <p:cTn dur="500"/>
                                        <p:tgtEl>
                                          <p:spTgt spid="1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 st="1"/>
                                            </p:txEl>
                                          </p:spTgt>
                                        </p:tgtEl>
                                        <p:attrNameLst>
                                          <p:attrName>style.visibility</p:attrName>
                                        </p:attrNameLst>
                                      </p:cBhvr>
                                      <p:to>
                                        <p:strVal val="visible"/>
                                      </p:to>
                                    </p:set>
                                    <p:animEffect filter="fade" transition="in">
                                      <p:cBhvr>
                                        <p:cTn dur="500"/>
                                        <p:tgtEl>
                                          <p:spTgt spid="1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2" st="2"/>
                                            </p:txEl>
                                          </p:spTgt>
                                        </p:tgtEl>
                                        <p:attrNameLst>
                                          <p:attrName>style.visibility</p:attrName>
                                        </p:attrNameLst>
                                      </p:cBhvr>
                                      <p:to>
                                        <p:strVal val="visible"/>
                                      </p:to>
                                    </p:set>
                                    <p:animEffect filter="fade" transition="in">
                                      <p:cBhvr>
                                        <p:cTn dur="500"/>
                                        <p:tgtEl>
                                          <p:spTgt spid="1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3" st="3"/>
                                            </p:txEl>
                                          </p:spTgt>
                                        </p:tgtEl>
                                        <p:attrNameLst>
                                          <p:attrName>style.visibility</p:attrName>
                                        </p:attrNameLst>
                                      </p:cBhvr>
                                      <p:to>
                                        <p:strVal val="visible"/>
                                      </p:to>
                                    </p:set>
                                    <p:animEffect filter="fade" transition="in">
                                      <p:cBhvr>
                                        <p:cTn dur="500"/>
                                        <p:tgtEl>
                                          <p:spTgt spid="11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4" st="4"/>
                                            </p:txEl>
                                          </p:spTgt>
                                        </p:tgtEl>
                                        <p:attrNameLst>
                                          <p:attrName>style.visibility</p:attrName>
                                        </p:attrNameLst>
                                      </p:cBhvr>
                                      <p:to>
                                        <p:strVal val="visible"/>
                                      </p:to>
                                    </p:set>
                                    <p:animEffect filter="fade" transition="in">
                                      <p:cBhvr>
                                        <p:cTn dur="500"/>
                                        <p:tgtEl>
                                          <p:spTgt spid="11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5" st="5"/>
                                            </p:txEl>
                                          </p:spTgt>
                                        </p:tgtEl>
                                        <p:attrNameLst>
                                          <p:attrName>style.visibility</p:attrName>
                                        </p:attrNameLst>
                                      </p:cBhvr>
                                      <p:to>
                                        <p:strVal val="visible"/>
                                      </p:to>
                                    </p:set>
                                    <p:animEffect filter="fade" transition="in">
                                      <p:cBhvr>
                                        <p:cTn dur="500"/>
                                        <p:tgtEl>
                                          <p:spTgt spid="11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6" st="6"/>
                                            </p:txEl>
                                          </p:spTgt>
                                        </p:tgtEl>
                                        <p:attrNameLst>
                                          <p:attrName>style.visibility</p:attrName>
                                        </p:attrNameLst>
                                      </p:cBhvr>
                                      <p:to>
                                        <p:strVal val="visible"/>
                                      </p:to>
                                    </p:set>
                                    <p:animEffect filter="fade" transition="in">
                                      <p:cBhvr>
                                        <p:cTn dur="500"/>
                                        <p:tgtEl>
                                          <p:spTgt spid="11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7" st="7"/>
                                            </p:txEl>
                                          </p:spTgt>
                                        </p:tgtEl>
                                        <p:attrNameLst>
                                          <p:attrName>style.visibility</p:attrName>
                                        </p:attrNameLst>
                                      </p:cBhvr>
                                      <p:to>
                                        <p:strVal val="visible"/>
                                      </p:to>
                                    </p:set>
                                    <p:animEffect filter="fade" transition="in">
                                      <p:cBhvr>
                                        <p:cTn dur="500"/>
                                        <p:tgtEl>
                                          <p:spTgt spid="11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8" st="8"/>
                                            </p:txEl>
                                          </p:spTgt>
                                        </p:tgtEl>
                                        <p:attrNameLst>
                                          <p:attrName>style.visibility</p:attrName>
                                        </p:attrNameLst>
                                      </p:cBhvr>
                                      <p:to>
                                        <p:strVal val="visible"/>
                                      </p:to>
                                    </p:set>
                                    <p:animEffect filter="fade" transition="in">
                                      <p:cBhvr>
                                        <p:cTn dur="500"/>
                                        <p:tgtEl>
                                          <p:spTgt spid="11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9" st="9"/>
                                            </p:txEl>
                                          </p:spTgt>
                                        </p:tgtEl>
                                        <p:attrNameLst>
                                          <p:attrName>style.visibility</p:attrName>
                                        </p:attrNameLst>
                                      </p:cBhvr>
                                      <p:to>
                                        <p:strVal val="visible"/>
                                      </p:to>
                                    </p:set>
                                    <p:animEffect filter="fade" transition="in">
                                      <p:cBhvr>
                                        <p:cTn dur="500"/>
                                        <p:tgtEl>
                                          <p:spTgt spid="11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0" st="10"/>
                                            </p:txEl>
                                          </p:spTgt>
                                        </p:tgtEl>
                                        <p:attrNameLst>
                                          <p:attrName>style.visibility</p:attrName>
                                        </p:attrNameLst>
                                      </p:cBhvr>
                                      <p:to>
                                        <p:strVal val="visible"/>
                                      </p:to>
                                    </p:set>
                                    <p:animEffect filter="fade" transition="in">
                                      <p:cBhvr>
                                        <p:cTn dur="500"/>
                                        <p:tgtEl>
                                          <p:spTgt spid="114">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2"/>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החסרונות של רשתות אלחוטיות</a:t>
            </a:r>
            <a:endParaRPr b="1" i="0" sz="4400" u="none" cap="none" strike="noStrike">
              <a:solidFill>
                <a:schemeClr val="dk1"/>
              </a:solidFill>
              <a:latin typeface="Tahoma"/>
              <a:ea typeface="Tahoma"/>
              <a:cs typeface="Tahoma"/>
              <a:sym typeface="Tahoma"/>
            </a:endParaRPr>
          </a:p>
        </p:txBody>
      </p:sp>
      <p:sp>
        <p:nvSpPr>
          <p:cNvPr id="525" name="Google Shape;525;p42"/>
          <p:cNvSpPr txBox="1"/>
          <p:nvPr>
            <p:ph idx="1" type="body"/>
          </p:nvPr>
        </p:nvSpPr>
        <p:spPr>
          <a:xfrm>
            <a:off x="156481" y="1060007"/>
            <a:ext cx="11811000"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600"/>
              <a:buFont typeface="Noto Sans Symbols"/>
              <a:buChar char="▪"/>
            </a:pPr>
            <a:r>
              <a:rPr b="1" i="0" lang="en-US" sz="3600" u="none" cap="none" strike="noStrike">
                <a:solidFill>
                  <a:schemeClr val="dk1"/>
                </a:solidFill>
                <a:latin typeface="Tahoma"/>
                <a:ea typeface="Tahoma"/>
                <a:cs typeface="Tahoma"/>
                <a:sym typeface="Tahoma"/>
              </a:rPr>
              <a:t>אילו חסרונות יש לרשתות אלחוטיות?</a:t>
            </a:r>
            <a:endParaRPr/>
          </a:p>
          <a:p>
            <a:pPr indent="-228600" lvl="0" marL="292100" marR="0" rtl="1" algn="r">
              <a:lnSpc>
                <a:spcPct val="100000"/>
              </a:lnSpc>
              <a:spcBef>
                <a:spcPts val="1000"/>
              </a:spcBef>
              <a:spcAft>
                <a:spcPts val="0"/>
              </a:spcAft>
              <a:buClr>
                <a:schemeClr val="dk1"/>
              </a:buClr>
              <a:buSzPts val="1000"/>
              <a:buFont typeface="Noto Sans Symbols"/>
              <a:buNone/>
            </a:pPr>
            <a:r>
              <a:t/>
            </a:r>
            <a:endParaRPr b="1" i="0" sz="1000" u="none" cap="none" strike="noStrike">
              <a:solidFill>
                <a:schemeClr val="dk1"/>
              </a:solidFill>
              <a:latin typeface="Tahoma"/>
              <a:ea typeface="Tahoma"/>
              <a:cs typeface="Tahoma"/>
              <a:sym typeface="Tahoma"/>
            </a:endParaRPr>
          </a:p>
          <a:p>
            <a:pPr indent="-279400" lvl="1" marL="800100" marR="0" rtl="1" algn="r">
              <a:lnSpc>
                <a:spcPct val="100000"/>
              </a:lnSpc>
              <a:spcBef>
                <a:spcPts val="500"/>
              </a:spcBef>
              <a:spcAft>
                <a:spcPts val="0"/>
              </a:spcAft>
              <a:buClr>
                <a:schemeClr val="dk1"/>
              </a:buClr>
              <a:buSzPts val="4000"/>
              <a:buFont typeface="Noto Sans Symbols"/>
              <a:buChar char="▪"/>
            </a:pPr>
            <a:r>
              <a:rPr b="0" i="0" lang="en-US" sz="4000" u="none" cap="none" strike="noStrike">
                <a:solidFill>
                  <a:schemeClr val="dk1"/>
                </a:solidFill>
                <a:latin typeface="Tahoma"/>
                <a:ea typeface="Tahoma"/>
                <a:cs typeface="Tahoma"/>
                <a:sym typeface="Tahoma"/>
              </a:rPr>
              <a:t>מהירות</a:t>
            </a:r>
            <a:endParaRPr/>
          </a:p>
          <a:p>
            <a:pPr indent="-279400" lvl="1" marL="800100" marR="0" rtl="1" algn="r">
              <a:lnSpc>
                <a:spcPct val="100000"/>
              </a:lnSpc>
              <a:spcBef>
                <a:spcPts val="1700"/>
              </a:spcBef>
              <a:spcAft>
                <a:spcPts val="0"/>
              </a:spcAft>
              <a:buClr>
                <a:schemeClr val="dk1"/>
              </a:buClr>
              <a:buSzPts val="4000"/>
              <a:buFont typeface="Noto Sans Symbols"/>
              <a:buChar char="▪"/>
            </a:pPr>
            <a:r>
              <a:rPr b="0" i="0" lang="en-US" sz="4000" u="none" cap="none" strike="noStrike">
                <a:solidFill>
                  <a:schemeClr val="dk1"/>
                </a:solidFill>
                <a:latin typeface="Tahoma"/>
                <a:ea typeface="Tahoma"/>
                <a:cs typeface="Tahoma"/>
                <a:sym typeface="Tahoma"/>
              </a:rPr>
              <a:t>כיסוי</a:t>
            </a:r>
            <a:endParaRPr/>
          </a:p>
          <a:p>
            <a:pPr indent="-279400" lvl="1" marL="800100" marR="0" rtl="1" algn="r">
              <a:lnSpc>
                <a:spcPct val="100000"/>
              </a:lnSpc>
              <a:spcBef>
                <a:spcPts val="1700"/>
              </a:spcBef>
              <a:spcAft>
                <a:spcPts val="0"/>
              </a:spcAft>
              <a:buClr>
                <a:schemeClr val="dk1"/>
              </a:buClr>
              <a:buSzPts val="4000"/>
              <a:buFont typeface="Noto Sans Symbols"/>
              <a:buChar char="▪"/>
            </a:pPr>
            <a:r>
              <a:rPr b="0" i="0" lang="en-US" sz="4000" u="none" cap="none" strike="noStrike">
                <a:solidFill>
                  <a:schemeClr val="dk1"/>
                </a:solidFill>
                <a:latin typeface="Tahoma"/>
                <a:ea typeface="Tahoma"/>
                <a:cs typeface="Tahoma"/>
                <a:sym typeface="Tahoma"/>
              </a:rPr>
              <a:t>אבטחה</a:t>
            </a:r>
            <a:endParaRPr/>
          </a:p>
          <a:p>
            <a:pPr indent="-63500" lvl="0" marL="292100" marR="0" rtl="1" algn="r">
              <a:lnSpc>
                <a:spcPct val="100000"/>
              </a:lnSpc>
              <a:spcBef>
                <a:spcPts val="2200"/>
              </a:spcBef>
              <a:spcAft>
                <a:spcPts val="0"/>
              </a:spcAft>
              <a:buClr>
                <a:schemeClr val="dk1"/>
              </a:buClr>
              <a:buSzPts val="3600"/>
              <a:buFont typeface="Noto Sans Symbols"/>
              <a:buNone/>
            </a:pPr>
            <a:r>
              <a:t/>
            </a:r>
            <a:endParaRPr b="0" i="0" sz="3600" u="none" cap="none" strike="noStrike">
              <a:solidFill>
                <a:schemeClr val="dk1"/>
              </a:solidFill>
              <a:latin typeface="Tahoma"/>
              <a:ea typeface="Tahoma"/>
              <a:cs typeface="Tahoma"/>
              <a:sym typeface="Tahoma"/>
            </a:endParaRPr>
          </a:p>
        </p:txBody>
      </p:sp>
      <p:pic>
        <p:nvPicPr>
          <p:cNvPr descr="https://wifispc.com/plugins/p_ckeditor/ckeditor/plugins/filemanager/connectors/php/filemanager.php?mode=preview&amp;path=/images/wifispot.jpg" id="526" name="Google Shape;526;p42"/>
          <p:cNvPicPr preferRelativeResize="0"/>
          <p:nvPr/>
        </p:nvPicPr>
        <p:blipFill rotWithShape="1">
          <a:blip r:embed="rId3">
            <a:alphaModFix/>
          </a:blip>
          <a:srcRect b="0" l="0" r="0" t="0"/>
          <a:stretch/>
        </p:blipFill>
        <p:spPr>
          <a:xfrm>
            <a:off x="560518" y="3625406"/>
            <a:ext cx="4524375" cy="3000376"/>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500"/>
                                        <p:tgtEl>
                                          <p:spTgt spid="5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xEl>
                                              <p:pRg end="0" st="0"/>
                                            </p:txEl>
                                          </p:spTgt>
                                        </p:tgtEl>
                                        <p:attrNameLst>
                                          <p:attrName>style.visibility</p:attrName>
                                        </p:attrNameLst>
                                      </p:cBhvr>
                                      <p:to>
                                        <p:strVal val="visible"/>
                                      </p:to>
                                    </p:set>
                                    <p:animEffect filter="fade" transition="in">
                                      <p:cBhvr>
                                        <p:cTn dur="500"/>
                                        <p:tgtEl>
                                          <p:spTgt spid="5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xEl>
                                              <p:pRg end="1" st="1"/>
                                            </p:txEl>
                                          </p:spTgt>
                                        </p:tgtEl>
                                        <p:attrNameLst>
                                          <p:attrName>style.visibility</p:attrName>
                                        </p:attrNameLst>
                                      </p:cBhvr>
                                      <p:to>
                                        <p:strVal val="visible"/>
                                      </p:to>
                                    </p:set>
                                    <p:animEffect filter="fade" transition="in">
                                      <p:cBhvr>
                                        <p:cTn dur="500"/>
                                        <p:tgtEl>
                                          <p:spTgt spid="5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xEl>
                                              <p:pRg end="2" st="2"/>
                                            </p:txEl>
                                          </p:spTgt>
                                        </p:tgtEl>
                                        <p:attrNameLst>
                                          <p:attrName>style.visibility</p:attrName>
                                        </p:attrNameLst>
                                      </p:cBhvr>
                                      <p:to>
                                        <p:strVal val="visible"/>
                                      </p:to>
                                    </p:set>
                                    <p:animEffect filter="fade" transition="in">
                                      <p:cBhvr>
                                        <p:cTn dur="500"/>
                                        <p:tgtEl>
                                          <p:spTgt spid="5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xEl>
                                              <p:pRg end="3" st="3"/>
                                            </p:txEl>
                                          </p:spTgt>
                                        </p:tgtEl>
                                        <p:attrNameLst>
                                          <p:attrName>style.visibility</p:attrName>
                                        </p:attrNameLst>
                                      </p:cBhvr>
                                      <p:to>
                                        <p:strVal val="visible"/>
                                      </p:to>
                                    </p:set>
                                    <p:animEffect filter="fade" transition="in">
                                      <p:cBhvr>
                                        <p:cTn dur="500"/>
                                        <p:tgtEl>
                                          <p:spTgt spid="52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xEl>
                                              <p:pRg end="4" st="4"/>
                                            </p:txEl>
                                          </p:spTgt>
                                        </p:tgtEl>
                                        <p:attrNameLst>
                                          <p:attrName>style.visibility</p:attrName>
                                        </p:attrNameLst>
                                      </p:cBhvr>
                                      <p:to>
                                        <p:strVal val="visible"/>
                                      </p:to>
                                    </p:set>
                                    <p:animEffect filter="fade" transition="in">
                                      <p:cBhvr>
                                        <p:cTn dur="500"/>
                                        <p:tgtEl>
                                          <p:spTgt spid="52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xEl>
                                              <p:pRg end="5" st="5"/>
                                            </p:txEl>
                                          </p:spTgt>
                                        </p:tgtEl>
                                        <p:attrNameLst>
                                          <p:attrName>style.visibility</p:attrName>
                                        </p:attrNameLst>
                                      </p:cBhvr>
                                      <p:to>
                                        <p:strVal val="visible"/>
                                      </p:to>
                                    </p:set>
                                    <p:animEffect filter="fade" transition="in">
                                      <p:cBhvr>
                                        <p:cTn dur="500"/>
                                        <p:tgtEl>
                                          <p:spTgt spid="52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500"/>
                                        <p:tgtEl>
                                          <p:spTgt spid="5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3"/>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Wired vs. Wireless Security</a:t>
            </a:r>
            <a:endParaRPr/>
          </a:p>
        </p:txBody>
      </p:sp>
      <p:pic>
        <p:nvPicPr>
          <p:cNvPr descr="Screen Clipping" id="533" name="Google Shape;533;p43"/>
          <p:cNvPicPr preferRelativeResize="0"/>
          <p:nvPr>
            <p:ph idx="1" type="body"/>
          </p:nvPr>
        </p:nvPicPr>
        <p:blipFill rotWithShape="1">
          <a:blip r:embed="rId3">
            <a:alphaModFix/>
          </a:blip>
          <a:srcRect b="0" l="0" r="0" t="0"/>
          <a:stretch/>
        </p:blipFill>
        <p:spPr>
          <a:xfrm>
            <a:off x="306298" y="2187436"/>
            <a:ext cx="5090456" cy="2787336"/>
          </a:xfrm>
          <a:prstGeom prst="rect">
            <a:avLst/>
          </a:prstGeom>
          <a:noFill/>
          <a:ln cap="flat" cmpd="sng" w="9525">
            <a:solidFill>
              <a:schemeClr val="dk1"/>
            </a:solidFill>
            <a:prstDash val="solid"/>
            <a:round/>
            <a:headEnd len="sm" w="sm" type="none"/>
            <a:tailEnd len="sm" w="sm" type="none"/>
          </a:ln>
        </p:spPr>
      </p:pic>
      <p:pic>
        <p:nvPicPr>
          <p:cNvPr descr="Screen Clipping" id="534" name="Google Shape;534;p43"/>
          <p:cNvPicPr preferRelativeResize="0"/>
          <p:nvPr/>
        </p:nvPicPr>
        <p:blipFill rotWithShape="1">
          <a:blip r:embed="rId4">
            <a:alphaModFix/>
          </a:blip>
          <a:srcRect b="0" l="0" r="0" t="0"/>
          <a:stretch/>
        </p:blipFill>
        <p:spPr>
          <a:xfrm>
            <a:off x="6312355" y="2187436"/>
            <a:ext cx="5493487" cy="2787336"/>
          </a:xfrm>
          <a:prstGeom prst="rect">
            <a:avLst/>
          </a:prstGeom>
          <a:noFill/>
          <a:ln cap="flat" cmpd="sng" w="9525">
            <a:solidFill>
              <a:schemeClr val="dk1"/>
            </a:solidFill>
            <a:prstDash val="solid"/>
            <a:round/>
            <a:headEnd len="sm" w="sm" type="none"/>
            <a:tailEnd len="sm" w="sm" type="none"/>
          </a:ln>
        </p:spPr>
      </p:pic>
      <p:sp>
        <p:nvSpPr>
          <p:cNvPr id="535" name="Google Shape;535;p43"/>
          <p:cNvSpPr txBox="1"/>
          <p:nvPr/>
        </p:nvSpPr>
        <p:spPr>
          <a:xfrm>
            <a:off x="6400800" y="1580243"/>
            <a:ext cx="5544910" cy="607193"/>
          </a:xfrm>
          <a:prstGeom prst="rect">
            <a:avLst/>
          </a:prstGeom>
          <a:noFill/>
          <a:ln>
            <a:noFill/>
          </a:ln>
        </p:spPr>
        <p:txBody>
          <a:bodyPr anchorCtr="0" anchor="t" bIns="45700" lIns="91425" spcFirstLastPara="1" rIns="91425" wrap="square" tIns="45700">
            <a:noAutofit/>
          </a:bodyPr>
          <a:lstStyle/>
          <a:p>
            <a:pPr indent="0" lvl="0" marL="0" marR="0" rtl="1" algn="ctr">
              <a:lnSpc>
                <a:spcPct val="100000"/>
              </a:lnSpc>
              <a:spcBef>
                <a:spcPts val="0"/>
              </a:spcBef>
              <a:spcAft>
                <a:spcPts val="0"/>
              </a:spcAft>
              <a:buClr>
                <a:schemeClr val="dk1"/>
              </a:buClr>
              <a:buSzPts val="2800"/>
              <a:buFont typeface="Noto Sans Symbols"/>
              <a:buNone/>
            </a:pPr>
            <a:r>
              <a:rPr lang="en-US" sz="2800">
                <a:solidFill>
                  <a:schemeClr val="dk1"/>
                </a:solidFill>
                <a:latin typeface="Tahoma"/>
                <a:ea typeface="Tahoma"/>
                <a:cs typeface="Tahoma"/>
                <a:sym typeface="Tahoma"/>
              </a:rPr>
              <a:t>רשת קווית</a:t>
            </a:r>
            <a:endParaRPr sz="2800">
              <a:solidFill>
                <a:schemeClr val="dk1"/>
              </a:solidFill>
              <a:latin typeface="Tahoma"/>
              <a:ea typeface="Tahoma"/>
              <a:cs typeface="Tahoma"/>
              <a:sym typeface="Tahoma"/>
            </a:endParaRPr>
          </a:p>
        </p:txBody>
      </p:sp>
      <p:sp>
        <p:nvSpPr>
          <p:cNvPr id="536" name="Google Shape;536;p43"/>
          <p:cNvSpPr txBox="1"/>
          <p:nvPr/>
        </p:nvSpPr>
        <p:spPr>
          <a:xfrm>
            <a:off x="306298" y="1580242"/>
            <a:ext cx="5090456" cy="607193"/>
          </a:xfrm>
          <a:prstGeom prst="rect">
            <a:avLst/>
          </a:prstGeom>
          <a:noFill/>
          <a:ln>
            <a:noFill/>
          </a:ln>
        </p:spPr>
        <p:txBody>
          <a:bodyPr anchorCtr="0" anchor="t" bIns="45700" lIns="91425" spcFirstLastPara="1" rIns="91425" wrap="square" tIns="45700">
            <a:noAutofit/>
          </a:bodyPr>
          <a:lstStyle/>
          <a:p>
            <a:pPr indent="0" lvl="0" marL="0" marR="0" rtl="1" algn="ctr">
              <a:lnSpc>
                <a:spcPct val="100000"/>
              </a:lnSpc>
              <a:spcBef>
                <a:spcPts val="0"/>
              </a:spcBef>
              <a:spcAft>
                <a:spcPts val="0"/>
              </a:spcAft>
              <a:buClr>
                <a:schemeClr val="dk1"/>
              </a:buClr>
              <a:buSzPts val="2800"/>
              <a:buFont typeface="Noto Sans Symbols"/>
              <a:buNone/>
            </a:pPr>
            <a:r>
              <a:rPr lang="en-US" sz="2800">
                <a:solidFill>
                  <a:schemeClr val="dk1"/>
                </a:solidFill>
                <a:latin typeface="Tahoma"/>
                <a:ea typeface="Tahoma"/>
                <a:cs typeface="Tahoma"/>
                <a:sym typeface="Tahoma"/>
              </a:rPr>
              <a:t>רשת אלחוטית</a:t>
            </a:r>
            <a:endParaRPr sz="2800">
              <a:solidFill>
                <a:schemeClr val="dk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500"/>
                                        <p:tgtEl>
                                          <p:spTgt spid="5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500"/>
                                        <p:tgtEl>
                                          <p:spTgt spid="535"/>
                                        </p:tgtEl>
                                      </p:cBhvr>
                                    </p:animEffect>
                                  </p:childTnLst>
                                </p:cTn>
                              </p:par>
                              <p:par>
                                <p:cTn fill="hold" nodeType="with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500"/>
                                        <p:tgtEl>
                                          <p:spTgt spid="5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5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500"/>
                                        <p:tgtEl>
                                          <p:spTgt spid="5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4"/>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האזנה ברשת Wifi</a:t>
            </a:r>
            <a:endParaRPr b="1" i="0" sz="4400" u="none" cap="none" strike="noStrike">
              <a:solidFill>
                <a:schemeClr val="dk1"/>
              </a:solidFill>
              <a:latin typeface="Tahoma"/>
              <a:ea typeface="Tahoma"/>
              <a:cs typeface="Tahoma"/>
              <a:sym typeface="Tahoma"/>
            </a:endParaRPr>
          </a:p>
        </p:txBody>
      </p:sp>
      <p:sp>
        <p:nvSpPr>
          <p:cNvPr id="543" name="Google Shape;543;p44"/>
          <p:cNvSpPr txBox="1"/>
          <p:nvPr>
            <p:ph idx="1" type="body"/>
          </p:nvPr>
        </p:nvSpPr>
        <p:spPr>
          <a:xfrm>
            <a:off x="156481" y="1060007"/>
            <a:ext cx="11811000"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600"/>
              <a:buFont typeface="Noto Sans Symbols"/>
              <a:buChar char="▪"/>
            </a:pPr>
            <a:r>
              <a:rPr b="0" i="0" lang="en-US" sz="3600" u="none" cap="none" strike="noStrike">
                <a:solidFill>
                  <a:schemeClr val="dk1"/>
                </a:solidFill>
                <a:latin typeface="Tahoma"/>
                <a:ea typeface="Tahoma"/>
                <a:cs typeface="Tahoma"/>
                <a:sym typeface="Tahoma"/>
              </a:rPr>
              <a:t>רשת WiFi לא מוצפנת מאפשרת לכל</a:t>
            </a:r>
            <a:br>
              <a:rPr b="0" i="0" lang="en-US" sz="3600" u="none" cap="none" strike="noStrike">
                <a:solidFill>
                  <a:schemeClr val="dk1"/>
                </a:solidFill>
                <a:latin typeface="Tahoma"/>
                <a:ea typeface="Tahoma"/>
                <a:cs typeface="Tahoma"/>
                <a:sym typeface="Tahoma"/>
              </a:rPr>
            </a:br>
            <a:r>
              <a:rPr b="0" i="0" lang="en-US" sz="3600" u="none" cap="none" strike="noStrike">
                <a:solidFill>
                  <a:schemeClr val="dk1"/>
                </a:solidFill>
                <a:latin typeface="Tahoma"/>
                <a:ea typeface="Tahoma"/>
                <a:cs typeface="Tahoma"/>
                <a:sym typeface="Tahoma"/>
              </a:rPr>
              <a:t>מי שמעוניין להסניף את התעבורה שלך.</a:t>
            </a:r>
            <a:endParaRPr/>
          </a:p>
          <a:p>
            <a:pPr indent="-292100" lvl="0" marL="292100" marR="0" rtl="1" algn="r">
              <a:lnSpc>
                <a:spcPct val="100000"/>
              </a:lnSpc>
              <a:spcBef>
                <a:spcPts val="1000"/>
              </a:spcBef>
              <a:spcAft>
                <a:spcPts val="0"/>
              </a:spcAft>
              <a:buClr>
                <a:schemeClr val="dk1"/>
              </a:buClr>
              <a:buSzPts val="3600"/>
              <a:buFont typeface="Noto Sans Symbols"/>
              <a:buChar char="▪"/>
            </a:pPr>
            <a:r>
              <a:rPr b="0" i="0" lang="en-US" sz="3600" u="none" cap="none" strike="noStrike">
                <a:solidFill>
                  <a:schemeClr val="dk1"/>
                </a:solidFill>
                <a:latin typeface="Tahoma"/>
                <a:ea typeface="Tahoma"/>
                <a:cs typeface="Tahoma"/>
                <a:sym typeface="Tahoma"/>
              </a:rPr>
              <a:t>גלישה ברשת כזאת אינה מומלצת.</a:t>
            </a:r>
            <a:endParaRPr/>
          </a:p>
          <a:p>
            <a:pPr indent="-292100" lvl="0" marL="292100" marR="0" rtl="1" algn="r">
              <a:lnSpc>
                <a:spcPct val="100000"/>
              </a:lnSpc>
              <a:spcBef>
                <a:spcPts val="1000"/>
              </a:spcBef>
              <a:spcAft>
                <a:spcPts val="0"/>
              </a:spcAft>
              <a:buClr>
                <a:schemeClr val="dk1"/>
              </a:buClr>
              <a:buSzPts val="3600"/>
              <a:buFont typeface="Noto Sans Symbols"/>
              <a:buChar char="▪"/>
            </a:pPr>
            <a:r>
              <a:rPr b="0" i="0" lang="en-US" sz="3600" u="none" cap="none" strike="noStrike">
                <a:solidFill>
                  <a:schemeClr val="dk1"/>
                </a:solidFill>
                <a:latin typeface="Tahoma"/>
                <a:ea typeface="Tahoma"/>
                <a:cs typeface="Tahoma"/>
                <a:sym typeface="Tahoma"/>
              </a:rPr>
              <a:t>כניסה לאתרים ב-HTTPS (SSL)</a:t>
            </a:r>
            <a:br>
              <a:rPr b="0" i="0" lang="en-US" sz="3600" u="none" cap="none" strike="noStrike">
                <a:solidFill>
                  <a:schemeClr val="dk1"/>
                </a:solidFill>
                <a:latin typeface="Tahoma"/>
                <a:ea typeface="Tahoma"/>
                <a:cs typeface="Tahoma"/>
                <a:sym typeface="Tahoma"/>
              </a:rPr>
            </a:br>
            <a:r>
              <a:rPr b="0" i="0" lang="en-US" sz="3600" u="none" cap="none" strike="noStrike">
                <a:solidFill>
                  <a:schemeClr val="dk1"/>
                </a:solidFill>
                <a:latin typeface="Tahoma"/>
                <a:ea typeface="Tahoma"/>
                <a:cs typeface="Tahoma"/>
                <a:sym typeface="Tahoma"/>
              </a:rPr>
              <a:t>עדיין תהיה מוצפנת, ולכן נחשבת </a:t>
            </a:r>
            <a:br>
              <a:rPr b="0" i="0" lang="en-US" sz="3600" u="none" cap="none" strike="noStrike">
                <a:solidFill>
                  <a:schemeClr val="dk1"/>
                </a:solidFill>
                <a:latin typeface="Tahoma"/>
                <a:ea typeface="Tahoma"/>
                <a:cs typeface="Tahoma"/>
                <a:sym typeface="Tahoma"/>
              </a:rPr>
            </a:br>
            <a:r>
              <a:rPr b="0" i="0" lang="en-US" sz="3600" u="none" cap="none" strike="noStrike">
                <a:solidFill>
                  <a:schemeClr val="dk1"/>
                </a:solidFill>
                <a:latin typeface="Tahoma"/>
                <a:ea typeface="Tahoma"/>
                <a:cs typeface="Tahoma"/>
                <a:sym typeface="Tahoma"/>
              </a:rPr>
              <a:t>בטוחה.</a:t>
            </a:r>
            <a:endParaRPr/>
          </a:p>
        </p:txBody>
      </p:sp>
      <p:pic>
        <p:nvPicPr>
          <p:cNvPr id="544" name="Google Shape;544;p44"/>
          <p:cNvPicPr preferRelativeResize="0"/>
          <p:nvPr/>
        </p:nvPicPr>
        <p:blipFill rotWithShape="1">
          <a:blip r:embed="rId3">
            <a:alphaModFix/>
          </a:blip>
          <a:srcRect b="0" l="0" r="0" t="23050"/>
          <a:stretch/>
        </p:blipFill>
        <p:spPr>
          <a:xfrm>
            <a:off x="156481" y="1275905"/>
            <a:ext cx="2984938" cy="3929269"/>
          </a:xfrm>
          <a:prstGeom prst="rect">
            <a:avLst/>
          </a:prstGeom>
          <a:noFill/>
          <a:ln cap="flat" cmpd="sng" w="9525">
            <a:solidFill>
              <a:schemeClr val="dk1"/>
            </a:solidFill>
            <a:prstDash val="solid"/>
            <a:round/>
            <a:headEnd len="sm" w="sm" type="none"/>
            <a:tailEnd len="sm" w="sm" type="none"/>
          </a:ln>
        </p:spPr>
      </p:pic>
      <p:sp>
        <p:nvSpPr>
          <p:cNvPr id="545" name="Google Shape;545;p44"/>
          <p:cNvSpPr/>
          <p:nvPr/>
        </p:nvSpPr>
        <p:spPr>
          <a:xfrm>
            <a:off x="0" y="1775637"/>
            <a:ext cx="1648950" cy="659219"/>
          </a:xfrm>
          <a:prstGeom prst="ellipse">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500"/>
                                        <p:tgtEl>
                                          <p:spTgt spid="542"/>
                                        </p:tgtEl>
                                      </p:cBhvr>
                                    </p:animEffect>
                                  </p:childTnLst>
                                </p:cTn>
                              </p:par>
                              <p:par>
                                <p:cTn fill="hold" nodeType="with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500"/>
                                        <p:tgtEl>
                                          <p:spTgt spid="544"/>
                                        </p:tgtEl>
                                      </p:cBhvr>
                                    </p:animEffect>
                                  </p:childTnLst>
                                </p:cTn>
                              </p:par>
                              <p:par>
                                <p:cTn fill="hold" nodeType="with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500"/>
                                        <p:tgtEl>
                                          <p:spTgt spid="5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0" st="0"/>
                                            </p:txEl>
                                          </p:spTgt>
                                        </p:tgtEl>
                                        <p:attrNameLst>
                                          <p:attrName>style.visibility</p:attrName>
                                        </p:attrNameLst>
                                      </p:cBhvr>
                                      <p:to>
                                        <p:strVal val="visible"/>
                                      </p:to>
                                    </p:set>
                                    <p:animEffect filter="fade" transition="in">
                                      <p:cBhvr>
                                        <p:cTn dur="500"/>
                                        <p:tgtEl>
                                          <p:spTgt spid="5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1" st="1"/>
                                            </p:txEl>
                                          </p:spTgt>
                                        </p:tgtEl>
                                        <p:attrNameLst>
                                          <p:attrName>style.visibility</p:attrName>
                                        </p:attrNameLst>
                                      </p:cBhvr>
                                      <p:to>
                                        <p:strVal val="visible"/>
                                      </p:to>
                                    </p:set>
                                    <p:animEffect filter="fade" transition="in">
                                      <p:cBhvr>
                                        <p:cTn dur="500"/>
                                        <p:tgtEl>
                                          <p:spTgt spid="5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2" st="2"/>
                                            </p:txEl>
                                          </p:spTgt>
                                        </p:tgtEl>
                                        <p:attrNameLst>
                                          <p:attrName>style.visibility</p:attrName>
                                        </p:attrNameLst>
                                      </p:cBhvr>
                                      <p:to>
                                        <p:strVal val="visible"/>
                                      </p:to>
                                    </p:set>
                                    <p:animEffect filter="fade" transition="in">
                                      <p:cBhvr>
                                        <p:cTn dur="500"/>
                                        <p:tgtEl>
                                          <p:spTgt spid="54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45"/>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פתרונות אבטחה</a:t>
            </a:r>
            <a:endParaRPr b="1" i="0" sz="4400" u="none" cap="none" strike="noStrike">
              <a:solidFill>
                <a:schemeClr val="dk1"/>
              </a:solidFill>
              <a:latin typeface="Tahoma"/>
              <a:ea typeface="Tahoma"/>
              <a:cs typeface="Tahoma"/>
              <a:sym typeface="Tahoma"/>
            </a:endParaRPr>
          </a:p>
        </p:txBody>
      </p:sp>
      <p:sp>
        <p:nvSpPr>
          <p:cNvPr id="552" name="Google Shape;552;p45"/>
          <p:cNvSpPr txBox="1"/>
          <p:nvPr>
            <p:ph idx="1" type="body"/>
          </p:nvPr>
        </p:nvSpPr>
        <p:spPr>
          <a:xfrm>
            <a:off x="156481" y="1155700"/>
            <a:ext cx="11811000"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600"/>
              <a:buFont typeface="Noto Sans Symbols"/>
              <a:buChar char="▪"/>
            </a:pPr>
            <a:r>
              <a:rPr b="1" i="0" lang="en-US" sz="3600" u="none" cap="none" strike="noStrike">
                <a:solidFill>
                  <a:schemeClr val="dk1"/>
                </a:solidFill>
                <a:latin typeface="Tahoma"/>
                <a:ea typeface="Tahoma"/>
                <a:cs typeface="Tahoma"/>
                <a:sym typeface="Tahoma"/>
              </a:rPr>
              <a:t>יש לכם רעיון?</a:t>
            </a:r>
            <a:endParaRPr/>
          </a:p>
          <a:p>
            <a:pPr indent="-292100" lvl="0" marL="292100" marR="0" rtl="1" algn="r">
              <a:lnSpc>
                <a:spcPct val="100000"/>
              </a:lnSpc>
              <a:spcBef>
                <a:spcPts val="1000"/>
              </a:spcBef>
              <a:spcAft>
                <a:spcPts val="0"/>
              </a:spcAft>
              <a:buClr>
                <a:schemeClr val="dk1"/>
              </a:buClr>
              <a:buSzPts val="3600"/>
              <a:buFont typeface="Noto Sans Symbols"/>
              <a:buChar char="▪"/>
            </a:pPr>
            <a:r>
              <a:rPr b="0" i="0" lang="en-US" sz="3600" u="none" cap="none" strike="noStrike">
                <a:solidFill>
                  <a:schemeClr val="dk1"/>
                </a:solidFill>
                <a:latin typeface="Tahoma"/>
                <a:ea typeface="Tahoma"/>
                <a:cs typeface="Tahoma"/>
                <a:sym typeface="Tahoma"/>
              </a:rPr>
              <a:t>אפשר להגדיר לרשת לא לפרסם SSID</a:t>
            </a:r>
            <a:endParaRPr b="0" i="0" sz="3600" u="none" cap="none" strike="noStrike">
              <a:solidFill>
                <a:schemeClr val="dk1"/>
              </a:solidFill>
              <a:latin typeface="Tahoma"/>
              <a:ea typeface="Tahoma"/>
              <a:cs typeface="Tahoma"/>
              <a:sym typeface="Tahoma"/>
            </a:endParaRPr>
          </a:p>
          <a:p>
            <a:pPr indent="-292100" lvl="0" marL="292100" marR="0" rtl="1" algn="r">
              <a:lnSpc>
                <a:spcPct val="100000"/>
              </a:lnSpc>
              <a:spcBef>
                <a:spcPts val="1000"/>
              </a:spcBef>
              <a:spcAft>
                <a:spcPts val="0"/>
              </a:spcAft>
              <a:buClr>
                <a:schemeClr val="dk1"/>
              </a:buClr>
              <a:buSzPts val="3600"/>
              <a:buFont typeface="Noto Sans Symbols"/>
              <a:buChar char="▪"/>
            </a:pPr>
            <a:r>
              <a:rPr b="0" i="0" lang="en-US" sz="3600" u="none" cap="none" strike="noStrike">
                <a:solidFill>
                  <a:schemeClr val="dk1"/>
                </a:solidFill>
                <a:latin typeface="Tahoma"/>
                <a:ea typeface="Tahoma"/>
                <a:cs typeface="Tahoma"/>
                <a:sym typeface="Tahoma"/>
              </a:rPr>
              <a:t>הצפנה בעזרת ססמא!</a:t>
            </a:r>
            <a:endParaRPr/>
          </a:p>
          <a:p>
            <a:pPr indent="-63500" lvl="0" marL="292100" marR="0" rtl="1" algn="r">
              <a:lnSpc>
                <a:spcPct val="100000"/>
              </a:lnSpc>
              <a:spcBef>
                <a:spcPts val="1000"/>
              </a:spcBef>
              <a:spcAft>
                <a:spcPts val="0"/>
              </a:spcAft>
              <a:buClr>
                <a:schemeClr val="dk1"/>
              </a:buClr>
              <a:buSzPts val="3600"/>
              <a:buFont typeface="Noto Sans Symbols"/>
              <a:buNone/>
            </a:pPr>
            <a:r>
              <a:t/>
            </a:r>
            <a:endParaRPr b="0" i="0" sz="3600" u="none" cap="none" strike="noStrike">
              <a:solidFill>
                <a:schemeClr val="dk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500"/>
                                        <p:tgtEl>
                                          <p:spTgt spid="5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xEl>
                                              <p:pRg end="0" st="0"/>
                                            </p:txEl>
                                          </p:spTgt>
                                        </p:tgtEl>
                                        <p:attrNameLst>
                                          <p:attrName>style.visibility</p:attrName>
                                        </p:attrNameLst>
                                      </p:cBhvr>
                                      <p:to>
                                        <p:strVal val="visible"/>
                                      </p:to>
                                    </p:set>
                                    <p:animEffect filter="fade" transition="in">
                                      <p:cBhvr>
                                        <p:cTn dur="500"/>
                                        <p:tgtEl>
                                          <p:spTgt spid="5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xEl>
                                              <p:pRg end="1" st="1"/>
                                            </p:txEl>
                                          </p:spTgt>
                                        </p:tgtEl>
                                        <p:attrNameLst>
                                          <p:attrName>style.visibility</p:attrName>
                                        </p:attrNameLst>
                                      </p:cBhvr>
                                      <p:to>
                                        <p:strVal val="visible"/>
                                      </p:to>
                                    </p:set>
                                    <p:animEffect filter="fade" transition="in">
                                      <p:cBhvr>
                                        <p:cTn dur="500"/>
                                        <p:tgtEl>
                                          <p:spTgt spid="5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xEl>
                                              <p:pRg end="2" st="2"/>
                                            </p:txEl>
                                          </p:spTgt>
                                        </p:tgtEl>
                                        <p:attrNameLst>
                                          <p:attrName>style.visibility</p:attrName>
                                        </p:attrNameLst>
                                      </p:cBhvr>
                                      <p:to>
                                        <p:strVal val="visible"/>
                                      </p:to>
                                    </p:set>
                                    <p:animEffect filter="fade" transition="in">
                                      <p:cBhvr>
                                        <p:cTn dur="500"/>
                                        <p:tgtEl>
                                          <p:spTgt spid="5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xEl>
                                              <p:pRg end="3" st="3"/>
                                            </p:txEl>
                                          </p:spTgt>
                                        </p:tgtEl>
                                        <p:attrNameLst>
                                          <p:attrName>style.visibility</p:attrName>
                                        </p:attrNameLst>
                                      </p:cBhvr>
                                      <p:to>
                                        <p:strVal val="visible"/>
                                      </p:to>
                                    </p:set>
                                    <p:animEffect filter="fade" transition="in">
                                      <p:cBhvr>
                                        <p:cTn dur="500"/>
                                        <p:tgtEl>
                                          <p:spTgt spid="55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6"/>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הגנה על רשת עם ססמא</a:t>
            </a:r>
            <a:endParaRPr b="1" i="0" sz="4400" u="none" cap="none" strike="noStrike">
              <a:solidFill>
                <a:schemeClr val="dk1"/>
              </a:solidFill>
              <a:latin typeface="Tahoma"/>
              <a:ea typeface="Tahoma"/>
              <a:cs typeface="Tahoma"/>
              <a:sym typeface="Tahoma"/>
            </a:endParaRPr>
          </a:p>
        </p:txBody>
      </p:sp>
      <p:grpSp>
        <p:nvGrpSpPr>
          <p:cNvPr id="559" name="Google Shape;559;p46"/>
          <p:cNvGrpSpPr/>
          <p:nvPr/>
        </p:nvGrpSpPr>
        <p:grpSpPr>
          <a:xfrm>
            <a:off x="373201" y="1221571"/>
            <a:ext cx="5739192" cy="5142786"/>
            <a:chOff x="1283963" y="1431842"/>
            <a:chExt cx="4364767" cy="4364767"/>
          </a:xfrm>
        </p:grpSpPr>
        <p:sp>
          <p:nvSpPr>
            <p:cNvPr id="560" name="Google Shape;560;p46"/>
            <p:cNvSpPr/>
            <p:nvPr/>
          </p:nvSpPr>
          <p:spPr>
            <a:xfrm>
              <a:off x="1740650" y="1861699"/>
              <a:ext cx="3428841" cy="3428841"/>
            </a:xfrm>
            <a:prstGeom prst="ellipse">
              <a:avLst/>
            </a:prstGeom>
            <a:noFill/>
            <a:ln cap="flat" cmpd="sng" w="2857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1" name="Google Shape;561;p46"/>
            <p:cNvSpPr/>
            <p:nvPr/>
          </p:nvSpPr>
          <p:spPr>
            <a:xfrm>
              <a:off x="2173066" y="2317336"/>
              <a:ext cx="2597016" cy="2597016"/>
            </a:xfrm>
            <a:prstGeom prst="ellipse">
              <a:avLst/>
            </a:prstGeom>
            <a:noFill/>
            <a:ln cap="flat" cmpd="sng" w="2857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2" name="Google Shape;562;p46"/>
            <p:cNvSpPr/>
            <p:nvPr/>
          </p:nvSpPr>
          <p:spPr>
            <a:xfrm>
              <a:off x="2556592" y="2696726"/>
              <a:ext cx="1854222" cy="1854222"/>
            </a:xfrm>
            <a:prstGeom prst="ellipse">
              <a:avLst/>
            </a:prstGeom>
            <a:noFill/>
            <a:ln cap="flat" cmpd="sng" w="2857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3" name="Google Shape;563;p46"/>
            <p:cNvSpPr/>
            <p:nvPr/>
          </p:nvSpPr>
          <p:spPr>
            <a:xfrm>
              <a:off x="1283963" y="1431842"/>
              <a:ext cx="4364767" cy="4364767"/>
            </a:xfrm>
            <a:prstGeom prst="ellipse">
              <a:avLst/>
            </a:prstGeom>
            <a:noFill/>
            <a:ln cap="flat" cmpd="sng" w="2857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64" name="Google Shape;564;p46"/>
          <p:cNvSpPr/>
          <p:nvPr/>
        </p:nvSpPr>
        <p:spPr>
          <a:xfrm>
            <a:off x="10065786" y="2437898"/>
            <a:ext cx="1304556" cy="310450"/>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b="1" lang="en-US" sz="1800">
                <a:solidFill>
                  <a:schemeClr val="dk1"/>
                </a:solidFill>
                <a:latin typeface="Tahoma"/>
                <a:ea typeface="Tahoma"/>
                <a:cs typeface="Tahoma"/>
                <a:sym typeface="Tahoma"/>
              </a:rPr>
              <a:t>מחשב א'</a:t>
            </a:r>
            <a:endParaRPr b="1" sz="1800">
              <a:solidFill>
                <a:schemeClr val="dk1"/>
              </a:solidFill>
              <a:latin typeface="Tahoma"/>
              <a:ea typeface="Tahoma"/>
              <a:cs typeface="Tahoma"/>
              <a:sym typeface="Tahoma"/>
            </a:endParaRPr>
          </a:p>
        </p:txBody>
      </p:sp>
      <p:pic>
        <p:nvPicPr>
          <p:cNvPr id="565" name="Google Shape;565;p46"/>
          <p:cNvPicPr preferRelativeResize="0"/>
          <p:nvPr/>
        </p:nvPicPr>
        <p:blipFill rotWithShape="1">
          <a:blip r:embed="rId3">
            <a:alphaModFix/>
          </a:blip>
          <a:srcRect b="16821" l="0" r="0" t="0"/>
          <a:stretch/>
        </p:blipFill>
        <p:spPr>
          <a:xfrm flipH="1">
            <a:off x="10065786" y="2810445"/>
            <a:ext cx="1249187" cy="1254891"/>
          </a:xfrm>
          <a:prstGeom prst="rect">
            <a:avLst/>
          </a:prstGeom>
          <a:noFill/>
          <a:ln>
            <a:noFill/>
          </a:ln>
        </p:spPr>
      </p:pic>
      <p:pic>
        <p:nvPicPr>
          <p:cNvPr descr="https://conceptdraw.com/a1785c3/p17/preview/640/pict--wireless-router-computers-and-network-isometric---vector-stencils-library.png--diagram-flowchart-example.png" id="566" name="Google Shape;566;p46"/>
          <p:cNvPicPr preferRelativeResize="0"/>
          <p:nvPr/>
        </p:nvPicPr>
        <p:blipFill rotWithShape="1">
          <a:blip r:embed="rId4">
            <a:alphaModFix/>
          </a:blip>
          <a:srcRect b="20924" l="27693" r="26076" t="18731"/>
          <a:stretch/>
        </p:blipFill>
        <p:spPr>
          <a:xfrm flipH="1">
            <a:off x="2161169" y="2296383"/>
            <a:ext cx="2163256" cy="2027896"/>
          </a:xfrm>
          <a:prstGeom prst="rect">
            <a:avLst/>
          </a:prstGeom>
          <a:noFill/>
          <a:ln>
            <a:noFill/>
          </a:ln>
        </p:spPr>
      </p:pic>
      <p:sp>
        <p:nvSpPr>
          <p:cNvPr id="567" name="Google Shape;567;p46"/>
          <p:cNvSpPr/>
          <p:nvPr/>
        </p:nvSpPr>
        <p:spPr>
          <a:xfrm>
            <a:off x="10029586" y="4156341"/>
            <a:ext cx="1376955" cy="309453"/>
          </a:xfrm>
          <a:prstGeom prst="roundRect">
            <a:avLst>
              <a:gd fmla="val 16667" name="adj"/>
            </a:avLst>
          </a:prstGeom>
          <a:noFill/>
          <a:ln>
            <a:noFill/>
          </a:ln>
        </p:spPr>
        <p:txBody>
          <a:bodyPr anchorCtr="0" anchor="ctr" bIns="45700" lIns="91425" spcFirstLastPara="1" rIns="91425" wrap="square" tIns="0">
            <a:noAutofit/>
          </a:bodyPr>
          <a:lstStyle/>
          <a:p>
            <a:pPr indent="0" lvl="0" marL="0" marR="0" rtl="0" algn="ctr">
              <a:spcBef>
                <a:spcPts val="0"/>
              </a:spcBef>
              <a:spcAft>
                <a:spcPts val="0"/>
              </a:spcAft>
              <a:buNone/>
            </a:pPr>
            <a:r>
              <a:rPr lang="en-US" sz="1800">
                <a:solidFill>
                  <a:schemeClr val="dk1"/>
                </a:solidFill>
                <a:latin typeface="Tahoma"/>
                <a:ea typeface="Tahoma"/>
                <a:cs typeface="Tahoma"/>
                <a:sym typeface="Tahoma"/>
              </a:rPr>
              <a:t>0.0.0.0</a:t>
            </a:r>
            <a:endParaRPr sz="1800">
              <a:solidFill>
                <a:schemeClr val="dk1"/>
              </a:solidFill>
              <a:latin typeface="Tahoma"/>
              <a:ea typeface="Tahoma"/>
              <a:cs typeface="Tahoma"/>
              <a:sym typeface="Tahoma"/>
            </a:endParaRPr>
          </a:p>
        </p:txBody>
      </p:sp>
      <p:sp>
        <p:nvSpPr>
          <p:cNvPr id="568" name="Google Shape;568;p46"/>
          <p:cNvSpPr/>
          <p:nvPr/>
        </p:nvSpPr>
        <p:spPr>
          <a:xfrm>
            <a:off x="2284010" y="4284309"/>
            <a:ext cx="1992086" cy="833969"/>
          </a:xfrm>
          <a:prstGeom prst="roundRect">
            <a:avLst>
              <a:gd fmla="val 16667" name="adj"/>
            </a:avLst>
          </a:prstGeom>
          <a:noFill/>
          <a:ln>
            <a:noFill/>
          </a:ln>
        </p:spPr>
        <p:txBody>
          <a:bodyPr anchorCtr="0" anchor="ctr" bIns="45700" lIns="91425" spcFirstLastPara="1" rIns="91425" wrap="square" tIns="0">
            <a:noAutofit/>
          </a:bodyPr>
          <a:lstStyle/>
          <a:p>
            <a:pPr indent="0" lvl="0" marL="0" marR="0" rtl="0" algn="ctr">
              <a:spcBef>
                <a:spcPts val="0"/>
              </a:spcBef>
              <a:spcAft>
                <a:spcPts val="0"/>
              </a:spcAft>
              <a:buNone/>
            </a:pPr>
            <a:r>
              <a:rPr lang="en-US" sz="1800">
                <a:solidFill>
                  <a:schemeClr val="dk1"/>
                </a:solidFill>
                <a:latin typeface="Tahoma"/>
                <a:ea typeface="Tahoma"/>
                <a:cs typeface="Tahoma"/>
                <a:sym typeface="Tahoma"/>
              </a:rPr>
              <a:t>192.168.0.100</a:t>
            </a:r>
            <a:endParaRPr/>
          </a:p>
          <a:p>
            <a:pPr indent="0" lvl="0" marL="0" marR="0" rtl="0" algn="ctr">
              <a:spcBef>
                <a:spcPts val="0"/>
              </a:spcBef>
              <a:spcAft>
                <a:spcPts val="0"/>
              </a:spcAft>
              <a:buNone/>
            </a:pPr>
            <a:r>
              <a:rPr lang="en-US" sz="1800">
                <a:solidFill>
                  <a:schemeClr val="dk1"/>
                </a:solidFill>
                <a:latin typeface="Tahoma"/>
                <a:ea typeface="Tahoma"/>
                <a:cs typeface="Tahoma"/>
                <a:sym typeface="Tahoma"/>
              </a:rPr>
              <a:t>SSID: aroma</a:t>
            </a:r>
            <a:endParaRPr/>
          </a:p>
        </p:txBody>
      </p:sp>
      <p:sp>
        <p:nvSpPr>
          <p:cNvPr id="569" name="Google Shape;569;p46"/>
          <p:cNvSpPr/>
          <p:nvPr/>
        </p:nvSpPr>
        <p:spPr>
          <a:xfrm>
            <a:off x="6516914" y="1959630"/>
            <a:ext cx="3108150" cy="803026"/>
          </a:xfrm>
          <a:prstGeom prst="wedgeRoundRectCallout">
            <a:avLst>
              <a:gd fmla="val 62464" name="adj1"/>
              <a:gd fmla="val 22841" name="adj2"/>
              <a:gd fmla="val 16667" name="adj3"/>
            </a:avLst>
          </a:prstGeom>
          <a:gradFill>
            <a:gsLst>
              <a:gs pos="0">
                <a:schemeClr val="lt2"/>
              </a:gs>
              <a:gs pos="100000">
                <a:srgbClr val="B3C6E7"/>
              </a:gs>
            </a:gsLst>
            <a:lin ang="5400000" scaled="0"/>
          </a:gra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en-US" sz="2000">
                <a:solidFill>
                  <a:srgbClr val="0070C0"/>
                </a:solidFill>
                <a:latin typeface="Calibri"/>
                <a:ea typeface="Calibri"/>
                <a:cs typeface="Calibri"/>
                <a:sym typeface="Calibri"/>
              </a:rPr>
              <a:t>Hey, Can I join your network?</a:t>
            </a:r>
            <a:endParaRPr/>
          </a:p>
        </p:txBody>
      </p:sp>
      <p:sp>
        <p:nvSpPr>
          <p:cNvPr id="570" name="Google Shape;570;p46"/>
          <p:cNvSpPr/>
          <p:nvPr/>
        </p:nvSpPr>
        <p:spPr>
          <a:xfrm>
            <a:off x="4861904" y="2945039"/>
            <a:ext cx="3108150" cy="803026"/>
          </a:xfrm>
          <a:prstGeom prst="wedgeRoundRectCallout">
            <a:avLst>
              <a:gd fmla="val -59416" name="adj1"/>
              <a:gd fmla="val 20130" name="adj2"/>
              <a:gd fmla="val 16667" name="adj3"/>
            </a:avLst>
          </a:prstGeom>
          <a:gradFill>
            <a:gsLst>
              <a:gs pos="0">
                <a:schemeClr val="lt2"/>
              </a:gs>
              <a:gs pos="100000">
                <a:srgbClr val="FF8B8B"/>
              </a:gs>
            </a:gsLst>
            <a:lin ang="5400000" scaled="0"/>
          </a:gra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en-US" sz="2000">
                <a:solidFill>
                  <a:srgbClr val="C00000"/>
                </a:solidFill>
                <a:latin typeface="Calibri"/>
                <a:ea typeface="Calibri"/>
                <a:cs typeface="Calibri"/>
                <a:sym typeface="Calibri"/>
              </a:rPr>
              <a:t>Sure, What’s the key?</a:t>
            </a:r>
            <a:endParaRPr/>
          </a:p>
        </p:txBody>
      </p:sp>
      <p:sp>
        <p:nvSpPr>
          <p:cNvPr id="571" name="Google Shape;571;p46"/>
          <p:cNvSpPr/>
          <p:nvPr/>
        </p:nvSpPr>
        <p:spPr>
          <a:xfrm>
            <a:off x="6417611" y="2945039"/>
            <a:ext cx="3108150" cy="803026"/>
          </a:xfrm>
          <a:prstGeom prst="wedgeRoundRectCallout">
            <a:avLst>
              <a:gd fmla="val 62464" name="adj1"/>
              <a:gd fmla="val 22841" name="adj2"/>
              <a:gd fmla="val 16667" name="adj3"/>
            </a:avLst>
          </a:prstGeom>
          <a:gradFill>
            <a:gsLst>
              <a:gs pos="0">
                <a:schemeClr val="lt2"/>
              </a:gs>
              <a:gs pos="100000">
                <a:srgbClr val="B3C6E7"/>
              </a:gs>
            </a:gsLst>
            <a:lin ang="5400000" scaled="0"/>
          </a:gra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en-US" sz="2000">
                <a:solidFill>
                  <a:srgbClr val="0070C0"/>
                </a:solidFill>
                <a:latin typeface="Calibri"/>
                <a:ea typeface="Calibri"/>
                <a:cs typeface="Calibri"/>
                <a:sym typeface="Calibri"/>
              </a:rPr>
              <a:t>It’s MisterFantastic99</a:t>
            </a:r>
            <a:endParaRPr/>
          </a:p>
        </p:txBody>
      </p:sp>
      <p:sp>
        <p:nvSpPr>
          <p:cNvPr id="572" name="Google Shape;572;p46"/>
          <p:cNvSpPr/>
          <p:nvPr/>
        </p:nvSpPr>
        <p:spPr>
          <a:xfrm>
            <a:off x="4828331" y="3195061"/>
            <a:ext cx="3108150" cy="803026"/>
          </a:xfrm>
          <a:prstGeom prst="wedgeRoundRectCallout">
            <a:avLst>
              <a:gd fmla="val -59416" name="adj1"/>
              <a:gd fmla="val 20130" name="adj2"/>
              <a:gd fmla="val 16667" name="adj3"/>
            </a:avLst>
          </a:prstGeom>
          <a:gradFill>
            <a:gsLst>
              <a:gs pos="0">
                <a:schemeClr val="lt2"/>
              </a:gs>
              <a:gs pos="100000">
                <a:srgbClr val="FF8B8B"/>
              </a:gs>
            </a:gsLst>
            <a:lin ang="5400000" scaled="0"/>
          </a:gra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en-US" sz="2000">
                <a:solidFill>
                  <a:srgbClr val="C00000"/>
                </a:solidFill>
                <a:latin typeface="Calibri"/>
                <a:ea typeface="Calibri"/>
                <a:cs typeface="Calibri"/>
                <a:sym typeface="Calibri"/>
              </a:rPr>
              <a:t>OK, You’re In!</a:t>
            </a:r>
            <a:endParaRPr/>
          </a:p>
        </p:txBody>
      </p:sp>
      <p:sp>
        <p:nvSpPr>
          <p:cNvPr id="573" name="Google Shape;573;p46"/>
          <p:cNvSpPr txBox="1"/>
          <p:nvPr>
            <p:ph idx="1" type="body"/>
          </p:nvPr>
        </p:nvSpPr>
        <p:spPr>
          <a:xfrm>
            <a:off x="156481" y="5933139"/>
            <a:ext cx="11811000" cy="78833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600"/>
              <a:buFont typeface="Noto Sans Symbols"/>
              <a:buChar char="▪"/>
            </a:pPr>
            <a:r>
              <a:rPr b="1" i="0" lang="en-US" sz="3600" u="none" cap="none" strike="noStrike">
                <a:solidFill>
                  <a:schemeClr val="dk1"/>
                </a:solidFill>
                <a:latin typeface="Tahoma"/>
                <a:ea typeface="Tahoma"/>
                <a:cs typeface="Tahoma"/>
                <a:sym typeface="Tahoma"/>
              </a:rPr>
              <a:t>מה הבעיה בשיטה שראינו עכשיו?</a:t>
            </a:r>
            <a:endParaRPr b="0" i="0" sz="3600" u="none" cap="none" strike="noStrike">
              <a:solidFill>
                <a:schemeClr val="dk1"/>
              </a:solidFill>
              <a:latin typeface="Tahoma"/>
              <a:ea typeface="Tahoma"/>
              <a:cs typeface="Tahoma"/>
              <a:sym typeface="Tahoma"/>
            </a:endParaRPr>
          </a:p>
        </p:txBody>
      </p:sp>
      <p:sp>
        <p:nvSpPr>
          <p:cNvPr id="574" name="Google Shape;574;p46"/>
          <p:cNvSpPr/>
          <p:nvPr/>
        </p:nvSpPr>
        <p:spPr>
          <a:xfrm>
            <a:off x="6415979" y="3195061"/>
            <a:ext cx="3108150" cy="803026"/>
          </a:xfrm>
          <a:prstGeom prst="wedgeRoundRectCallout">
            <a:avLst>
              <a:gd fmla="val 62464" name="adj1"/>
              <a:gd fmla="val 22841" name="adj2"/>
              <a:gd fmla="val 16667" name="adj3"/>
            </a:avLst>
          </a:prstGeom>
          <a:gradFill>
            <a:gsLst>
              <a:gs pos="0">
                <a:schemeClr val="lt2"/>
              </a:gs>
              <a:gs pos="100000">
                <a:srgbClr val="B3C6E7"/>
              </a:gs>
            </a:gsLst>
            <a:lin ang="5400000" scaled="0"/>
          </a:gra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en-US" sz="2000">
                <a:solidFill>
                  <a:srgbClr val="0070C0"/>
                </a:solidFill>
                <a:latin typeface="Calibri"/>
                <a:ea typeface="Calibri"/>
                <a:cs typeface="Calibri"/>
                <a:sym typeface="Calibri"/>
              </a:rPr>
              <a:t>GET / HTTP.1.1…..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500"/>
                                        <p:tgtEl>
                                          <p:spTgt spid="5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500"/>
                                        <p:tgtEl>
                                          <p:spTgt spid="559"/>
                                        </p:tgtEl>
                                      </p:cBhvr>
                                    </p:animEffect>
                                  </p:childTnLst>
                                </p:cTn>
                              </p:par>
                              <p:par>
                                <p:cTn fill="hold" nodeType="with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500"/>
                                        <p:tgtEl>
                                          <p:spTgt spid="566"/>
                                        </p:tgtEl>
                                      </p:cBhvr>
                                    </p:animEffect>
                                  </p:childTnLst>
                                </p:cTn>
                              </p:par>
                              <p:par>
                                <p:cTn fill="hold" nodeType="with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500"/>
                                        <p:tgtEl>
                                          <p:spTgt spid="5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64"/>
                                        </p:tgtEl>
                                        <p:attrNameLst>
                                          <p:attrName>style.visibility</p:attrName>
                                        </p:attrNameLst>
                                      </p:cBhvr>
                                      <p:to>
                                        <p:strVal val="visible"/>
                                      </p:to>
                                    </p:set>
                                    <p:anim calcmode="lin" valueType="num">
                                      <p:cBhvr additive="base">
                                        <p:cTn dur="500"/>
                                        <p:tgtEl>
                                          <p:spTgt spid="56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65"/>
                                        </p:tgtEl>
                                        <p:attrNameLst>
                                          <p:attrName>style.visibility</p:attrName>
                                        </p:attrNameLst>
                                      </p:cBhvr>
                                      <p:to>
                                        <p:strVal val="visible"/>
                                      </p:to>
                                    </p:set>
                                    <p:anim calcmode="lin" valueType="num">
                                      <p:cBhvr additive="base">
                                        <p:cTn dur="500"/>
                                        <p:tgtEl>
                                          <p:spTgt spid="5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67"/>
                                        </p:tgtEl>
                                        <p:attrNameLst>
                                          <p:attrName>style.visibility</p:attrName>
                                        </p:attrNameLst>
                                      </p:cBhvr>
                                      <p:to>
                                        <p:strVal val="visible"/>
                                      </p:to>
                                    </p:set>
                                    <p:anim calcmode="lin" valueType="num">
                                      <p:cBhvr additive="base">
                                        <p:cTn dur="500"/>
                                        <p:tgtEl>
                                          <p:spTgt spid="56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500"/>
                                        <p:tgtEl>
                                          <p:spTgt spid="5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69"/>
                                        </p:tgtEl>
                                      </p:cBhvr>
                                    </p:animEffect>
                                    <p:set>
                                      <p:cBhvr>
                                        <p:cTn dur="1" fill="hold">
                                          <p:stCondLst>
                                            <p:cond delay="500"/>
                                          </p:stCondLst>
                                        </p:cTn>
                                        <p:tgtEl>
                                          <p:spTgt spid="56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500"/>
                                        <p:tgtEl>
                                          <p:spTgt spid="5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70"/>
                                        </p:tgtEl>
                                      </p:cBhvr>
                                    </p:animEffect>
                                    <p:set>
                                      <p:cBhvr>
                                        <p:cTn dur="1" fill="hold">
                                          <p:stCondLst>
                                            <p:cond delay="500"/>
                                          </p:stCondLst>
                                        </p:cTn>
                                        <p:tgtEl>
                                          <p:spTgt spid="57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500"/>
                                        <p:tgtEl>
                                          <p:spTgt spid="5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71"/>
                                        </p:tgtEl>
                                      </p:cBhvr>
                                    </p:animEffect>
                                    <p:set>
                                      <p:cBhvr>
                                        <p:cTn dur="1" fill="hold">
                                          <p:stCondLst>
                                            <p:cond delay="500"/>
                                          </p:stCondLst>
                                        </p:cTn>
                                        <p:tgtEl>
                                          <p:spTgt spid="57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500"/>
                                        <p:tgtEl>
                                          <p:spTgt spid="5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72"/>
                                        </p:tgtEl>
                                      </p:cBhvr>
                                    </p:animEffect>
                                    <p:set>
                                      <p:cBhvr>
                                        <p:cTn dur="1" fill="hold">
                                          <p:stCondLst>
                                            <p:cond delay="500"/>
                                          </p:stCondLst>
                                        </p:cTn>
                                        <p:tgtEl>
                                          <p:spTgt spid="57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500"/>
                                        <p:tgtEl>
                                          <p:spTgt spid="5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xEl>
                                              <p:pRg end="0" st="0"/>
                                            </p:txEl>
                                          </p:spTgt>
                                        </p:tgtEl>
                                        <p:attrNameLst>
                                          <p:attrName>style.visibility</p:attrName>
                                        </p:attrNameLst>
                                      </p:cBhvr>
                                      <p:to>
                                        <p:strVal val="visible"/>
                                      </p:to>
                                    </p:set>
                                    <p:animEffect filter="fade" transition="in">
                                      <p:cBhvr>
                                        <p:cTn dur="500"/>
                                        <p:tgtEl>
                                          <p:spTgt spid="57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47"/>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שימוש במפתח הצפנה (Key)</a:t>
            </a:r>
            <a:endParaRPr b="1" i="0" sz="4400" u="none" cap="none" strike="noStrike">
              <a:solidFill>
                <a:schemeClr val="dk1"/>
              </a:solidFill>
              <a:latin typeface="Tahoma"/>
              <a:ea typeface="Tahoma"/>
              <a:cs typeface="Tahoma"/>
              <a:sym typeface="Tahoma"/>
            </a:endParaRPr>
          </a:p>
        </p:txBody>
      </p:sp>
      <p:sp>
        <p:nvSpPr>
          <p:cNvPr id="581" name="Google Shape;581;p47"/>
          <p:cNvSpPr txBox="1"/>
          <p:nvPr>
            <p:ph idx="1" type="body"/>
          </p:nvPr>
        </p:nvSpPr>
        <p:spPr>
          <a:xfrm>
            <a:off x="1534681" y="1155700"/>
            <a:ext cx="10432800"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מפתח הוא בעצם ססמא שבעזרתה אני יכול להצפין את המידע שעובר ברשת בצורה שרק מי שיודע את המפתח יוכל לקרוא.</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כדי לאבטח רשת אלחוטית, ה-Access Point וה-Host צריכים לתאם מראש את המפתח.</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לכן מפתח זה נקרא </a:t>
            </a:r>
            <a:r>
              <a:rPr b="1" i="0" lang="en-US" sz="3200" u="none" cap="none" strike="noStrike">
                <a:solidFill>
                  <a:srgbClr val="0099D5"/>
                </a:solidFill>
                <a:latin typeface="Tahoma"/>
                <a:ea typeface="Tahoma"/>
                <a:cs typeface="Tahoma"/>
                <a:sym typeface="Tahoma"/>
              </a:rPr>
              <a:t>Pre-Shared Key (PSK).</a:t>
            </a:r>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p:txBody>
      </p:sp>
      <p:pic>
        <p:nvPicPr>
          <p:cNvPr id="582" name="Google Shape;582;p47"/>
          <p:cNvPicPr preferRelativeResize="0"/>
          <p:nvPr/>
        </p:nvPicPr>
        <p:blipFill rotWithShape="1">
          <a:blip r:embed="rId3">
            <a:alphaModFix/>
          </a:blip>
          <a:srcRect b="0" l="0" r="0" t="0"/>
          <a:stretch/>
        </p:blipFill>
        <p:spPr>
          <a:xfrm>
            <a:off x="156481" y="1155700"/>
            <a:ext cx="1378200" cy="3018339"/>
          </a:xfrm>
          <a:prstGeom prst="rect">
            <a:avLst/>
          </a:prstGeom>
          <a:noFill/>
          <a:ln>
            <a:noFill/>
          </a:ln>
        </p:spPr>
      </p:pic>
      <p:pic>
        <p:nvPicPr>
          <p:cNvPr id="583" name="Google Shape;583;p47"/>
          <p:cNvPicPr preferRelativeResize="0"/>
          <p:nvPr/>
        </p:nvPicPr>
        <p:blipFill rotWithShape="1">
          <a:blip r:embed="rId4">
            <a:alphaModFix/>
          </a:blip>
          <a:srcRect b="0" l="0" r="0" t="0"/>
          <a:stretch/>
        </p:blipFill>
        <p:spPr>
          <a:xfrm>
            <a:off x="350591" y="4712257"/>
            <a:ext cx="3823268" cy="1917143"/>
          </a:xfrm>
          <a:prstGeom prst="rect">
            <a:avLst/>
          </a:prstGeom>
          <a:noFill/>
          <a:ln cap="flat" cmpd="sng" w="9525">
            <a:solidFill>
              <a:schemeClr val="dk1"/>
            </a:solidFill>
            <a:prstDash val="solid"/>
            <a:round/>
            <a:headEnd len="sm" w="sm" type="none"/>
            <a:tailEnd len="sm" w="sm" type="none"/>
          </a:ln>
        </p:spPr>
      </p:pic>
      <p:sp>
        <p:nvSpPr>
          <p:cNvPr id="584" name="Google Shape;584;p47"/>
          <p:cNvSpPr/>
          <p:nvPr/>
        </p:nvSpPr>
        <p:spPr>
          <a:xfrm>
            <a:off x="4554870" y="5617029"/>
            <a:ext cx="2603920" cy="1012371"/>
          </a:xfrm>
          <a:prstGeom prst="wedgeRoundRectCallout">
            <a:avLst>
              <a:gd fmla="val -61152" name="adj1"/>
              <a:gd fmla="val -23604" name="adj2"/>
              <a:gd fmla="val 16667" name="adj3"/>
            </a:avLst>
          </a:prstGeom>
          <a:gradFill>
            <a:gsLst>
              <a:gs pos="0">
                <a:srgbClr val="FFC647"/>
              </a:gs>
              <a:gs pos="50000">
                <a:srgbClr val="FFC600"/>
              </a:gs>
              <a:gs pos="100000">
                <a:srgbClr val="E3B400"/>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lang="en-US" sz="1600">
                <a:solidFill>
                  <a:srgbClr val="7F6000"/>
                </a:solidFill>
                <a:latin typeface="Tahoma"/>
                <a:ea typeface="Tahoma"/>
                <a:cs typeface="Tahoma"/>
                <a:sym typeface="Tahoma"/>
              </a:rPr>
              <a:t>ה-PSK הוא הססמא ל-Wifi שאנחנו מקישים בעת ההתחברות</a:t>
            </a:r>
            <a:endParaRPr b="1" sz="1600">
              <a:solidFill>
                <a:srgbClr val="7F6000"/>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500"/>
                                        <p:tgtEl>
                                          <p:spTgt spid="5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xEl>
                                              <p:pRg end="0" st="0"/>
                                            </p:txEl>
                                          </p:spTgt>
                                        </p:tgtEl>
                                        <p:attrNameLst>
                                          <p:attrName>style.visibility</p:attrName>
                                        </p:attrNameLst>
                                      </p:cBhvr>
                                      <p:to>
                                        <p:strVal val="visible"/>
                                      </p:to>
                                    </p:set>
                                    <p:animEffect filter="fade" transition="in">
                                      <p:cBhvr>
                                        <p:cTn dur="500"/>
                                        <p:tgtEl>
                                          <p:spTgt spid="5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xEl>
                                              <p:pRg end="1" st="1"/>
                                            </p:txEl>
                                          </p:spTgt>
                                        </p:tgtEl>
                                        <p:attrNameLst>
                                          <p:attrName>style.visibility</p:attrName>
                                        </p:attrNameLst>
                                      </p:cBhvr>
                                      <p:to>
                                        <p:strVal val="visible"/>
                                      </p:to>
                                    </p:set>
                                    <p:animEffect filter="fade" transition="in">
                                      <p:cBhvr>
                                        <p:cTn dur="500"/>
                                        <p:tgtEl>
                                          <p:spTgt spid="5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xEl>
                                              <p:pRg end="2" st="2"/>
                                            </p:txEl>
                                          </p:spTgt>
                                        </p:tgtEl>
                                        <p:attrNameLst>
                                          <p:attrName>style.visibility</p:attrName>
                                        </p:attrNameLst>
                                      </p:cBhvr>
                                      <p:to>
                                        <p:strVal val="visible"/>
                                      </p:to>
                                    </p:set>
                                    <p:animEffect filter="fade" transition="in">
                                      <p:cBhvr>
                                        <p:cTn dur="500"/>
                                        <p:tgtEl>
                                          <p:spTgt spid="5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xEl>
                                              <p:pRg end="3" st="3"/>
                                            </p:txEl>
                                          </p:spTgt>
                                        </p:tgtEl>
                                        <p:attrNameLst>
                                          <p:attrName>style.visibility</p:attrName>
                                        </p:attrNameLst>
                                      </p:cBhvr>
                                      <p:to>
                                        <p:strVal val="visible"/>
                                      </p:to>
                                    </p:set>
                                    <p:animEffect filter="fade" transition="in">
                                      <p:cBhvr>
                                        <p:cTn dur="500"/>
                                        <p:tgtEl>
                                          <p:spTgt spid="5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500"/>
                                        <p:tgtEl>
                                          <p:spTgt spid="584"/>
                                        </p:tgtEl>
                                      </p:cBhvr>
                                    </p:animEffect>
                                  </p:childTnLst>
                                </p:cTn>
                              </p:par>
                              <p:par>
                                <p:cTn fill="hold" nodeType="with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500"/>
                                        <p:tgtEl>
                                          <p:spTgt spid="5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p48"/>
          <p:cNvPicPr preferRelativeResize="0"/>
          <p:nvPr/>
        </p:nvPicPr>
        <p:blipFill rotWithShape="1">
          <a:blip r:embed="rId3">
            <a:alphaModFix/>
          </a:blip>
          <a:srcRect b="0" l="0" r="0" t="0"/>
          <a:stretch/>
        </p:blipFill>
        <p:spPr>
          <a:xfrm>
            <a:off x="5622061" y="1535510"/>
            <a:ext cx="710213" cy="1555408"/>
          </a:xfrm>
          <a:prstGeom prst="rect">
            <a:avLst/>
          </a:prstGeom>
          <a:noFill/>
          <a:ln>
            <a:noFill/>
          </a:ln>
        </p:spPr>
      </p:pic>
      <p:sp>
        <p:nvSpPr>
          <p:cNvPr id="591" name="Google Shape;591;p48"/>
          <p:cNvSpPr/>
          <p:nvPr/>
        </p:nvSpPr>
        <p:spPr>
          <a:xfrm>
            <a:off x="4947352" y="2051957"/>
            <a:ext cx="2188029" cy="522515"/>
          </a:xfrm>
          <a:prstGeom prst="rightArrow">
            <a:avLst>
              <a:gd fmla="val 50000" name="adj1"/>
              <a:gd fmla="val 50000" name="adj2"/>
            </a:avLst>
          </a:prstGeom>
          <a:gradFill>
            <a:gsLst>
              <a:gs pos="0">
                <a:srgbClr val="FFC647"/>
              </a:gs>
              <a:gs pos="50000">
                <a:srgbClr val="FFC600"/>
              </a:gs>
              <a:gs pos="100000">
                <a:srgbClr val="E3B400"/>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7F6000"/>
                </a:solidFill>
                <a:latin typeface="Calibri"/>
                <a:ea typeface="Calibri"/>
                <a:cs typeface="Calibri"/>
                <a:sym typeface="Calibri"/>
              </a:rPr>
              <a:t>Encrypt with Key</a:t>
            </a:r>
            <a:endParaRPr/>
          </a:p>
        </p:txBody>
      </p:sp>
      <p:sp>
        <p:nvSpPr>
          <p:cNvPr id="592" name="Google Shape;592;p48"/>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הצפנה בעזרת מפתח</a:t>
            </a:r>
            <a:endParaRPr b="1" i="0" sz="4400" u="none" cap="none" strike="noStrike">
              <a:solidFill>
                <a:schemeClr val="dk1"/>
              </a:solidFill>
              <a:latin typeface="Tahoma"/>
              <a:ea typeface="Tahoma"/>
              <a:cs typeface="Tahoma"/>
              <a:sym typeface="Tahoma"/>
            </a:endParaRPr>
          </a:p>
        </p:txBody>
      </p:sp>
      <p:sp>
        <p:nvSpPr>
          <p:cNvPr id="593" name="Google Shape;593;p48"/>
          <p:cNvSpPr/>
          <p:nvPr/>
        </p:nvSpPr>
        <p:spPr>
          <a:xfrm>
            <a:off x="1092739" y="1883229"/>
            <a:ext cx="3635828" cy="859972"/>
          </a:xfrm>
          <a:prstGeom prst="rect">
            <a:avLst/>
          </a:prstGeom>
          <a:gradFill>
            <a:gsLst>
              <a:gs pos="0">
                <a:srgbClr val="D1D1D1"/>
              </a:gs>
              <a:gs pos="50000">
                <a:srgbClr val="C7C7C7"/>
              </a:gs>
              <a:gs pos="100000">
                <a:srgbClr val="C0C0C0"/>
              </a:gs>
            </a:gsLst>
            <a:lin ang="5400000" scaled="0"/>
          </a:gradFill>
          <a:ln cap="flat" cmpd="sng" w="2857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Very Classified Information</a:t>
            </a:r>
            <a:endParaRPr/>
          </a:p>
        </p:txBody>
      </p:sp>
      <p:sp>
        <p:nvSpPr>
          <p:cNvPr id="594" name="Google Shape;594;p48"/>
          <p:cNvSpPr/>
          <p:nvPr/>
        </p:nvSpPr>
        <p:spPr>
          <a:xfrm>
            <a:off x="7225768" y="1883229"/>
            <a:ext cx="3635828" cy="859972"/>
          </a:xfrm>
          <a:prstGeom prst="rect">
            <a:avLst/>
          </a:prstGeom>
          <a:gradFill>
            <a:gsLst>
              <a:gs pos="0">
                <a:srgbClr val="FFDC9B"/>
              </a:gs>
              <a:gs pos="50000">
                <a:srgbClr val="FFD68D"/>
              </a:gs>
              <a:gs pos="100000">
                <a:srgbClr val="FFD478"/>
              </a:gs>
            </a:gsLst>
            <a:lin ang="5400000" scaled="0"/>
          </a:gradFill>
          <a:ln cap="flat" cmpd="sng" w="381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N!@*C_jCFJ~4(diMj2fDFxcS_!~</a:t>
            </a:r>
            <a:endParaRPr/>
          </a:p>
        </p:txBody>
      </p:sp>
      <p:sp>
        <p:nvSpPr>
          <p:cNvPr id="595" name="Google Shape;595;p48"/>
          <p:cNvSpPr/>
          <p:nvPr/>
        </p:nvSpPr>
        <p:spPr>
          <a:xfrm>
            <a:off x="5183397" y="1241813"/>
            <a:ext cx="1587540" cy="310450"/>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Key = 1234</a:t>
            </a:r>
            <a:endParaRPr/>
          </a:p>
        </p:txBody>
      </p:sp>
      <p:sp>
        <p:nvSpPr>
          <p:cNvPr id="596" name="Google Shape;596;p48"/>
          <p:cNvSpPr txBox="1"/>
          <p:nvPr>
            <p:ph idx="1" type="body"/>
          </p:nvPr>
        </p:nvSpPr>
        <p:spPr>
          <a:xfrm>
            <a:off x="1534681" y="5377543"/>
            <a:ext cx="10432800" cy="1343932"/>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הצפנה זו מכונה </a:t>
            </a:r>
            <a:r>
              <a:rPr b="1" i="0" lang="en-US" sz="3200" u="none" cap="none" strike="noStrike">
                <a:solidFill>
                  <a:srgbClr val="0099D5"/>
                </a:solidFill>
                <a:latin typeface="Tahoma"/>
                <a:ea typeface="Tahoma"/>
                <a:cs typeface="Tahoma"/>
                <a:sym typeface="Tahoma"/>
              </a:rPr>
              <a:t>הצפנה סימטרית.</a:t>
            </a:r>
            <a:endParaRPr b="1" i="0" sz="3200" u="none" cap="none" strike="noStrike">
              <a:solidFill>
                <a:srgbClr val="0099D5"/>
              </a:solidFill>
              <a:latin typeface="Tahoma"/>
              <a:ea typeface="Tahoma"/>
              <a:cs typeface="Tahoma"/>
              <a:sym typeface="Tahoma"/>
            </a:endParaRPr>
          </a:p>
        </p:txBody>
      </p:sp>
      <p:sp>
        <p:nvSpPr>
          <p:cNvPr id="597" name="Google Shape;597;p48"/>
          <p:cNvSpPr/>
          <p:nvPr/>
        </p:nvSpPr>
        <p:spPr>
          <a:xfrm>
            <a:off x="7225768" y="3925348"/>
            <a:ext cx="3635828" cy="859972"/>
          </a:xfrm>
          <a:prstGeom prst="rect">
            <a:avLst/>
          </a:prstGeom>
          <a:gradFill>
            <a:gsLst>
              <a:gs pos="0">
                <a:srgbClr val="FFDC9B"/>
              </a:gs>
              <a:gs pos="50000">
                <a:srgbClr val="FFD68D"/>
              </a:gs>
              <a:gs pos="100000">
                <a:srgbClr val="FFD478"/>
              </a:gs>
            </a:gsLst>
            <a:lin ang="5400000" scaled="0"/>
          </a:gradFill>
          <a:ln cap="flat" cmpd="sng" w="381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N!@*C_jCFJ~4(diMj2fDFxcS_!~</a:t>
            </a:r>
            <a:endParaRPr/>
          </a:p>
        </p:txBody>
      </p:sp>
      <p:pic>
        <p:nvPicPr>
          <p:cNvPr id="598" name="Google Shape;598;p48"/>
          <p:cNvPicPr preferRelativeResize="0"/>
          <p:nvPr/>
        </p:nvPicPr>
        <p:blipFill rotWithShape="1">
          <a:blip r:embed="rId3">
            <a:alphaModFix/>
          </a:blip>
          <a:srcRect b="0" l="0" r="0" t="0"/>
          <a:stretch/>
        </p:blipFill>
        <p:spPr>
          <a:xfrm>
            <a:off x="5712448" y="3573338"/>
            <a:ext cx="710213" cy="1555408"/>
          </a:xfrm>
          <a:prstGeom prst="rect">
            <a:avLst/>
          </a:prstGeom>
          <a:noFill/>
          <a:ln>
            <a:noFill/>
          </a:ln>
        </p:spPr>
      </p:pic>
      <p:sp>
        <p:nvSpPr>
          <p:cNvPr id="599" name="Google Shape;599;p48"/>
          <p:cNvSpPr/>
          <p:nvPr/>
        </p:nvSpPr>
        <p:spPr>
          <a:xfrm flipH="1">
            <a:off x="4947352" y="4098161"/>
            <a:ext cx="2120368" cy="522515"/>
          </a:xfrm>
          <a:prstGeom prst="rightArrow">
            <a:avLst>
              <a:gd fmla="val 50000" name="adj1"/>
              <a:gd fmla="val 50000" name="adj2"/>
            </a:avLst>
          </a:prstGeom>
          <a:gradFill>
            <a:gsLst>
              <a:gs pos="0">
                <a:srgbClr val="FFC647"/>
              </a:gs>
              <a:gs pos="50000">
                <a:srgbClr val="FFC600"/>
              </a:gs>
              <a:gs pos="100000">
                <a:srgbClr val="E3B400"/>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7F6000"/>
                </a:solidFill>
                <a:latin typeface="Calibri"/>
                <a:ea typeface="Calibri"/>
                <a:cs typeface="Calibri"/>
                <a:sym typeface="Calibri"/>
              </a:rPr>
              <a:t>Decrypt with Key</a:t>
            </a:r>
            <a:endParaRPr/>
          </a:p>
        </p:txBody>
      </p:sp>
      <p:sp>
        <p:nvSpPr>
          <p:cNvPr id="600" name="Google Shape;600;p48"/>
          <p:cNvSpPr/>
          <p:nvPr/>
        </p:nvSpPr>
        <p:spPr>
          <a:xfrm>
            <a:off x="5273784" y="3279641"/>
            <a:ext cx="1587540" cy="310450"/>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Key = 1234</a:t>
            </a:r>
            <a:endParaRPr/>
          </a:p>
        </p:txBody>
      </p:sp>
      <p:sp>
        <p:nvSpPr>
          <p:cNvPr id="601" name="Google Shape;601;p48"/>
          <p:cNvSpPr/>
          <p:nvPr/>
        </p:nvSpPr>
        <p:spPr>
          <a:xfrm>
            <a:off x="1092192" y="3929432"/>
            <a:ext cx="3635828" cy="859972"/>
          </a:xfrm>
          <a:prstGeom prst="rect">
            <a:avLst/>
          </a:prstGeom>
          <a:gradFill>
            <a:gsLst>
              <a:gs pos="0">
                <a:srgbClr val="D1D1D1"/>
              </a:gs>
              <a:gs pos="50000">
                <a:srgbClr val="C7C7C7"/>
              </a:gs>
              <a:gs pos="100000">
                <a:srgbClr val="C0C0C0"/>
              </a:gs>
            </a:gsLst>
            <a:lin ang="5400000" scaled="0"/>
          </a:gradFill>
          <a:ln cap="flat" cmpd="sng" w="2857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Very Classified Information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500"/>
                                        <p:tgtEl>
                                          <p:spTgt spid="5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500"/>
                                        <p:tgtEl>
                                          <p:spTgt spid="5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500"/>
                                        <p:tgtEl>
                                          <p:spTgt spid="590"/>
                                        </p:tgtEl>
                                      </p:cBhvr>
                                    </p:animEffect>
                                  </p:childTnLst>
                                </p:cTn>
                              </p:par>
                              <p:par>
                                <p:cTn fill="hold" nodeType="with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500"/>
                                        <p:tgtEl>
                                          <p:spTgt spid="591"/>
                                        </p:tgtEl>
                                      </p:cBhvr>
                                    </p:animEffect>
                                  </p:childTnLst>
                                </p:cTn>
                              </p:par>
                              <p:par>
                                <p:cTn fill="hold" nodeType="with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500"/>
                                        <p:tgtEl>
                                          <p:spTgt spid="59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500"/>
                                        <p:tgtEl>
                                          <p:spTgt spid="5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500"/>
                                        <p:tgtEl>
                                          <p:spTgt spid="5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500"/>
                                        <p:tgtEl>
                                          <p:spTgt spid="598"/>
                                        </p:tgtEl>
                                      </p:cBhvr>
                                    </p:animEffect>
                                  </p:childTnLst>
                                </p:cTn>
                              </p:par>
                              <p:par>
                                <p:cTn fill="hold" nodeType="with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500"/>
                                        <p:tgtEl>
                                          <p:spTgt spid="599"/>
                                        </p:tgtEl>
                                      </p:cBhvr>
                                    </p:animEffect>
                                  </p:childTnLst>
                                </p:cTn>
                              </p:par>
                              <p:par>
                                <p:cTn fill="hold" nodeType="with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500"/>
                                        <p:tgtEl>
                                          <p:spTgt spid="6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500"/>
                                        <p:tgtEl>
                                          <p:spTgt spid="6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xEl>
                                              <p:pRg end="0" st="0"/>
                                            </p:txEl>
                                          </p:spTgt>
                                        </p:tgtEl>
                                        <p:attrNameLst>
                                          <p:attrName>style.visibility</p:attrName>
                                        </p:attrNameLst>
                                      </p:cBhvr>
                                      <p:to>
                                        <p:strVal val="visible"/>
                                      </p:to>
                                    </p:set>
                                    <p:animEffect filter="fade" transition="in">
                                      <p:cBhvr>
                                        <p:cTn dur="500"/>
                                        <p:tgtEl>
                                          <p:spTgt spid="59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9"/>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הצטרפות לרשת מוצפנת עם מפתח</a:t>
            </a:r>
            <a:endParaRPr b="1" i="0" sz="4400" u="none" cap="none" strike="noStrike">
              <a:solidFill>
                <a:schemeClr val="dk1"/>
              </a:solidFill>
              <a:latin typeface="Tahoma"/>
              <a:ea typeface="Tahoma"/>
              <a:cs typeface="Tahoma"/>
              <a:sym typeface="Tahoma"/>
            </a:endParaRPr>
          </a:p>
        </p:txBody>
      </p:sp>
      <p:grpSp>
        <p:nvGrpSpPr>
          <p:cNvPr id="608" name="Google Shape;608;p49"/>
          <p:cNvGrpSpPr/>
          <p:nvPr/>
        </p:nvGrpSpPr>
        <p:grpSpPr>
          <a:xfrm>
            <a:off x="373201" y="1221571"/>
            <a:ext cx="5739192" cy="5142786"/>
            <a:chOff x="1283963" y="1431842"/>
            <a:chExt cx="4364767" cy="4364767"/>
          </a:xfrm>
        </p:grpSpPr>
        <p:sp>
          <p:nvSpPr>
            <p:cNvPr id="609" name="Google Shape;609;p49"/>
            <p:cNvSpPr/>
            <p:nvPr/>
          </p:nvSpPr>
          <p:spPr>
            <a:xfrm>
              <a:off x="1740650" y="1861699"/>
              <a:ext cx="3428841" cy="3428841"/>
            </a:xfrm>
            <a:prstGeom prst="ellipse">
              <a:avLst/>
            </a:prstGeom>
            <a:noFill/>
            <a:ln cap="flat" cmpd="sng" w="2857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0" name="Google Shape;610;p49"/>
            <p:cNvSpPr/>
            <p:nvPr/>
          </p:nvSpPr>
          <p:spPr>
            <a:xfrm>
              <a:off x="2173066" y="2317336"/>
              <a:ext cx="2597016" cy="2597016"/>
            </a:xfrm>
            <a:prstGeom prst="ellipse">
              <a:avLst/>
            </a:prstGeom>
            <a:noFill/>
            <a:ln cap="flat" cmpd="sng" w="2857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1" name="Google Shape;611;p49"/>
            <p:cNvSpPr/>
            <p:nvPr/>
          </p:nvSpPr>
          <p:spPr>
            <a:xfrm>
              <a:off x="2556592" y="2696726"/>
              <a:ext cx="1854222" cy="1854222"/>
            </a:xfrm>
            <a:prstGeom prst="ellipse">
              <a:avLst/>
            </a:prstGeom>
            <a:noFill/>
            <a:ln cap="flat" cmpd="sng" w="2857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2" name="Google Shape;612;p49"/>
            <p:cNvSpPr/>
            <p:nvPr/>
          </p:nvSpPr>
          <p:spPr>
            <a:xfrm>
              <a:off x="1283963" y="1431842"/>
              <a:ext cx="4364767" cy="4364767"/>
            </a:xfrm>
            <a:prstGeom prst="ellipse">
              <a:avLst/>
            </a:prstGeom>
            <a:noFill/>
            <a:ln cap="flat" cmpd="sng" w="2857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13" name="Google Shape;613;p49"/>
          <p:cNvSpPr/>
          <p:nvPr/>
        </p:nvSpPr>
        <p:spPr>
          <a:xfrm>
            <a:off x="9516815" y="2436672"/>
            <a:ext cx="1304556" cy="310450"/>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b="1" lang="en-US" sz="1800">
                <a:solidFill>
                  <a:schemeClr val="dk1"/>
                </a:solidFill>
                <a:latin typeface="Tahoma"/>
                <a:ea typeface="Tahoma"/>
                <a:cs typeface="Tahoma"/>
                <a:sym typeface="Tahoma"/>
              </a:rPr>
              <a:t>מחשב ב'</a:t>
            </a:r>
            <a:endParaRPr b="1" sz="1800">
              <a:solidFill>
                <a:schemeClr val="dk1"/>
              </a:solidFill>
              <a:latin typeface="Tahoma"/>
              <a:ea typeface="Tahoma"/>
              <a:cs typeface="Tahoma"/>
              <a:sym typeface="Tahoma"/>
            </a:endParaRPr>
          </a:p>
        </p:txBody>
      </p:sp>
      <p:pic>
        <p:nvPicPr>
          <p:cNvPr id="614" name="Google Shape;614;p49"/>
          <p:cNvPicPr preferRelativeResize="0"/>
          <p:nvPr/>
        </p:nvPicPr>
        <p:blipFill rotWithShape="1">
          <a:blip r:embed="rId3">
            <a:alphaModFix/>
          </a:blip>
          <a:srcRect b="16821" l="0" r="0" t="0"/>
          <a:stretch/>
        </p:blipFill>
        <p:spPr>
          <a:xfrm flipH="1">
            <a:off x="9516815" y="2809219"/>
            <a:ext cx="1249187" cy="1254891"/>
          </a:xfrm>
          <a:prstGeom prst="rect">
            <a:avLst/>
          </a:prstGeom>
          <a:noFill/>
          <a:ln>
            <a:noFill/>
          </a:ln>
        </p:spPr>
      </p:pic>
      <p:pic>
        <p:nvPicPr>
          <p:cNvPr descr="https://conceptdraw.com/a1785c3/p17/preview/640/pict--wireless-router-computers-and-network-isometric---vector-stencils-library.png--diagram-flowchart-example.png" id="615" name="Google Shape;615;p49"/>
          <p:cNvPicPr preferRelativeResize="0"/>
          <p:nvPr/>
        </p:nvPicPr>
        <p:blipFill rotWithShape="1">
          <a:blip r:embed="rId4">
            <a:alphaModFix/>
          </a:blip>
          <a:srcRect b="20924" l="27693" r="26076" t="18731"/>
          <a:stretch/>
        </p:blipFill>
        <p:spPr>
          <a:xfrm flipH="1">
            <a:off x="2161169" y="2296383"/>
            <a:ext cx="2163256" cy="2027896"/>
          </a:xfrm>
          <a:prstGeom prst="rect">
            <a:avLst/>
          </a:prstGeom>
          <a:noFill/>
          <a:ln>
            <a:noFill/>
          </a:ln>
        </p:spPr>
      </p:pic>
      <p:sp>
        <p:nvSpPr>
          <p:cNvPr id="616" name="Google Shape;616;p49"/>
          <p:cNvSpPr/>
          <p:nvPr/>
        </p:nvSpPr>
        <p:spPr>
          <a:xfrm>
            <a:off x="9578316" y="4147759"/>
            <a:ext cx="1376955" cy="309453"/>
          </a:xfrm>
          <a:prstGeom prst="roundRect">
            <a:avLst>
              <a:gd fmla="val 16667" name="adj"/>
            </a:avLst>
          </a:prstGeom>
          <a:noFill/>
          <a:ln>
            <a:noFill/>
          </a:ln>
        </p:spPr>
        <p:txBody>
          <a:bodyPr anchorCtr="0" anchor="ctr" bIns="45700" lIns="91425" spcFirstLastPara="1" rIns="91425" wrap="square" tIns="0">
            <a:noAutofit/>
          </a:bodyPr>
          <a:lstStyle/>
          <a:p>
            <a:pPr indent="0" lvl="0" marL="0" marR="0" rtl="0" algn="ctr">
              <a:spcBef>
                <a:spcPts val="0"/>
              </a:spcBef>
              <a:spcAft>
                <a:spcPts val="0"/>
              </a:spcAft>
              <a:buNone/>
            </a:pPr>
            <a:r>
              <a:rPr lang="en-US" sz="1800">
                <a:solidFill>
                  <a:schemeClr val="dk1"/>
                </a:solidFill>
                <a:latin typeface="Tahoma"/>
                <a:ea typeface="Tahoma"/>
                <a:cs typeface="Tahoma"/>
                <a:sym typeface="Tahoma"/>
              </a:rPr>
              <a:t>0.0.0.0</a:t>
            </a:r>
            <a:endParaRPr sz="1800">
              <a:solidFill>
                <a:schemeClr val="dk1"/>
              </a:solidFill>
              <a:latin typeface="Tahoma"/>
              <a:ea typeface="Tahoma"/>
              <a:cs typeface="Tahoma"/>
              <a:sym typeface="Tahoma"/>
            </a:endParaRPr>
          </a:p>
        </p:txBody>
      </p:sp>
      <p:sp>
        <p:nvSpPr>
          <p:cNvPr id="617" name="Google Shape;617;p49"/>
          <p:cNvSpPr/>
          <p:nvPr/>
        </p:nvSpPr>
        <p:spPr>
          <a:xfrm>
            <a:off x="2284010" y="4284309"/>
            <a:ext cx="1992086" cy="833969"/>
          </a:xfrm>
          <a:prstGeom prst="roundRect">
            <a:avLst>
              <a:gd fmla="val 16667" name="adj"/>
            </a:avLst>
          </a:prstGeom>
          <a:noFill/>
          <a:ln>
            <a:noFill/>
          </a:ln>
        </p:spPr>
        <p:txBody>
          <a:bodyPr anchorCtr="0" anchor="ctr" bIns="45700" lIns="91425" spcFirstLastPara="1" rIns="91425" wrap="square" tIns="0">
            <a:noAutofit/>
          </a:bodyPr>
          <a:lstStyle/>
          <a:p>
            <a:pPr indent="0" lvl="0" marL="0" marR="0" rtl="0" algn="ctr">
              <a:spcBef>
                <a:spcPts val="0"/>
              </a:spcBef>
              <a:spcAft>
                <a:spcPts val="0"/>
              </a:spcAft>
              <a:buNone/>
            </a:pPr>
            <a:r>
              <a:rPr lang="en-US" sz="1800">
                <a:solidFill>
                  <a:schemeClr val="dk1"/>
                </a:solidFill>
                <a:latin typeface="Tahoma"/>
                <a:ea typeface="Tahoma"/>
                <a:cs typeface="Tahoma"/>
                <a:sym typeface="Tahoma"/>
              </a:rPr>
              <a:t>192.168.0.100</a:t>
            </a:r>
            <a:endParaRPr/>
          </a:p>
          <a:p>
            <a:pPr indent="0" lvl="0" marL="0" marR="0" rtl="0" algn="ctr">
              <a:spcBef>
                <a:spcPts val="0"/>
              </a:spcBef>
              <a:spcAft>
                <a:spcPts val="0"/>
              </a:spcAft>
              <a:buNone/>
            </a:pPr>
            <a:r>
              <a:rPr lang="en-US" sz="1800">
                <a:solidFill>
                  <a:schemeClr val="dk1"/>
                </a:solidFill>
                <a:latin typeface="Tahoma"/>
                <a:ea typeface="Tahoma"/>
                <a:cs typeface="Tahoma"/>
                <a:sym typeface="Tahoma"/>
              </a:rPr>
              <a:t>SSID: aroma</a:t>
            </a:r>
            <a:endParaRPr/>
          </a:p>
        </p:txBody>
      </p:sp>
      <p:sp>
        <p:nvSpPr>
          <p:cNvPr id="618" name="Google Shape;618;p49"/>
          <p:cNvSpPr/>
          <p:nvPr/>
        </p:nvSpPr>
        <p:spPr>
          <a:xfrm>
            <a:off x="5891247" y="1985486"/>
            <a:ext cx="3108150" cy="803026"/>
          </a:xfrm>
          <a:prstGeom prst="wedgeRoundRectCallout">
            <a:avLst>
              <a:gd fmla="val 62464" name="adj1"/>
              <a:gd fmla="val 22841" name="adj2"/>
              <a:gd fmla="val 16667" name="adj3"/>
            </a:avLst>
          </a:prstGeom>
          <a:gradFill>
            <a:gsLst>
              <a:gs pos="0">
                <a:schemeClr val="lt2"/>
              </a:gs>
              <a:gs pos="100000">
                <a:srgbClr val="B3C6E7"/>
              </a:gs>
            </a:gsLst>
            <a:lin ang="5400000" scaled="0"/>
          </a:gra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en-US" sz="2000">
                <a:solidFill>
                  <a:srgbClr val="0070C0"/>
                </a:solidFill>
                <a:latin typeface="Calibri"/>
                <a:ea typeface="Calibri"/>
                <a:cs typeface="Calibri"/>
                <a:sym typeface="Calibri"/>
              </a:rPr>
              <a:t>Hey, Can I join your network?</a:t>
            </a:r>
            <a:endParaRPr/>
          </a:p>
        </p:txBody>
      </p:sp>
      <p:sp>
        <p:nvSpPr>
          <p:cNvPr id="619" name="Google Shape;619;p49"/>
          <p:cNvSpPr/>
          <p:nvPr/>
        </p:nvSpPr>
        <p:spPr>
          <a:xfrm>
            <a:off x="4861904" y="2945039"/>
            <a:ext cx="3108150" cy="803026"/>
          </a:xfrm>
          <a:prstGeom prst="wedgeRoundRectCallout">
            <a:avLst>
              <a:gd fmla="val -59416" name="adj1"/>
              <a:gd fmla="val 20130" name="adj2"/>
              <a:gd fmla="val 16667" name="adj3"/>
            </a:avLst>
          </a:prstGeom>
          <a:gradFill>
            <a:gsLst>
              <a:gs pos="0">
                <a:schemeClr val="lt2"/>
              </a:gs>
              <a:gs pos="100000">
                <a:srgbClr val="FF8B8B"/>
              </a:gs>
            </a:gsLst>
            <a:lin ang="5400000" scaled="0"/>
          </a:gra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en-US" sz="2000">
                <a:solidFill>
                  <a:srgbClr val="C00000"/>
                </a:solidFill>
                <a:latin typeface="Calibri"/>
                <a:ea typeface="Calibri"/>
                <a:cs typeface="Calibri"/>
                <a:sym typeface="Calibri"/>
              </a:rPr>
              <a:t>Sure, What’s the key?</a:t>
            </a:r>
            <a:endParaRPr/>
          </a:p>
        </p:txBody>
      </p:sp>
      <p:sp>
        <p:nvSpPr>
          <p:cNvPr id="620" name="Google Shape;620;p49"/>
          <p:cNvSpPr/>
          <p:nvPr/>
        </p:nvSpPr>
        <p:spPr>
          <a:xfrm>
            <a:off x="5878698" y="3033695"/>
            <a:ext cx="3108150" cy="803026"/>
          </a:xfrm>
          <a:prstGeom prst="wedgeRoundRectCallout">
            <a:avLst>
              <a:gd fmla="val 62464" name="adj1"/>
              <a:gd fmla="val 22841" name="adj2"/>
              <a:gd fmla="val 16667" name="adj3"/>
            </a:avLst>
          </a:prstGeom>
          <a:gradFill>
            <a:gsLst>
              <a:gs pos="0">
                <a:schemeClr val="lt2"/>
              </a:gs>
              <a:gs pos="100000">
                <a:srgbClr val="B3C6E7"/>
              </a:gs>
            </a:gsLst>
            <a:lin ang="5400000" scaled="0"/>
          </a:gra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en-US" sz="2000">
                <a:solidFill>
                  <a:srgbClr val="0070C0"/>
                </a:solidFill>
                <a:latin typeface="Calibri"/>
                <a:ea typeface="Calibri"/>
                <a:cs typeface="Calibri"/>
                <a:sym typeface="Calibri"/>
              </a:rPr>
              <a:t>It’s MisterFantastic99</a:t>
            </a:r>
            <a:endParaRPr/>
          </a:p>
        </p:txBody>
      </p:sp>
      <p:sp>
        <p:nvSpPr>
          <p:cNvPr id="621" name="Google Shape;621;p49"/>
          <p:cNvSpPr/>
          <p:nvPr/>
        </p:nvSpPr>
        <p:spPr>
          <a:xfrm>
            <a:off x="4861904" y="2933355"/>
            <a:ext cx="3108150" cy="1064934"/>
          </a:xfrm>
          <a:prstGeom prst="wedgeRoundRectCallout">
            <a:avLst>
              <a:gd fmla="val -59416" name="adj1"/>
              <a:gd fmla="val 20130" name="adj2"/>
              <a:gd fmla="val 16667" name="adj3"/>
            </a:avLst>
          </a:prstGeom>
          <a:gradFill>
            <a:gsLst>
              <a:gs pos="0">
                <a:schemeClr val="lt2"/>
              </a:gs>
              <a:gs pos="100000">
                <a:srgbClr val="FF8B8B"/>
              </a:gs>
            </a:gsLst>
            <a:lin ang="5400000" scaled="0"/>
          </a:gra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en-US" sz="2000">
                <a:solidFill>
                  <a:srgbClr val="C00000"/>
                </a:solidFill>
                <a:latin typeface="Calibri"/>
                <a:ea typeface="Calibri"/>
                <a:cs typeface="Calibri"/>
                <a:sym typeface="Calibri"/>
              </a:rPr>
              <a:t>OK, You’re In!</a:t>
            </a:r>
            <a:endParaRPr/>
          </a:p>
          <a:p>
            <a:pPr indent="0" lvl="0" marL="0" marR="0" rtl="1" algn="ctr">
              <a:spcBef>
                <a:spcPts val="0"/>
              </a:spcBef>
              <a:spcAft>
                <a:spcPts val="0"/>
              </a:spcAft>
              <a:buNone/>
            </a:pPr>
            <a:r>
              <a:rPr b="1" lang="en-US" sz="2000">
                <a:solidFill>
                  <a:srgbClr val="C00000"/>
                </a:solidFill>
                <a:latin typeface="Calibri"/>
                <a:ea typeface="Calibri"/>
                <a:cs typeface="Calibri"/>
                <a:sym typeface="Calibri"/>
              </a:rPr>
              <a:t>Encrypt everything with this key from now on</a:t>
            </a:r>
            <a:endParaRPr/>
          </a:p>
        </p:txBody>
      </p:sp>
      <p:sp>
        <p:nvSpPr>
          <p:cNvPr id="622" name="Google Shape;622;p49"/>
          <p:cNvSpPr txBox="1"/>
          <p:nvPr>
            <p:ph idx="1" type="body"/>
          </p:nvPr>
        </p:nvSpPr>
        <p:spPr>
          <a:xfrm>
            <a:off x="156481" y="5933139"/>
            <a:ext cx="11811000" cy="78833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600"/>
              <a:buFont typeface="Noto Sans Symbols"/>
              <a:buChar char="▪"/>
            </a:pPr>
            <a:r>
              <a:rPr b="1" i="0" lang="en-US" sz="3600" u="none" cap="none" strike="noStrike">
                <a:solidFill>
                  <a:schemeClr val="dk1"/>
                </a:solidFill>
                <a:latin typeface="Tahoma"/>
                <a:ea typeface="Tahoma"/>
                <a:cs typeface="Tahoma"/>
                <a:sym typeface="Tahoma"/>
              </a:rPr>
              <a:t>מה הבעיה שעדיין נותרה?</a:t>
            </a:r>
            <a:endParaRPr b="0" i="0" sz="3600" u="none" cap="none" strike="noStrike">
              <a:solidFill>
                <a:schemeClr val="dk1"/>
              </a:solidFill>
              <a:latin typeface="Tahoma"/>
              <a:ea typeface="Tahoma"/>
              <a:cs typeface="Tahoma"/>
              <a:sym typeface="Tahoma"/>
            </a:endParaRPr>
          </a:p>
        </p:txBody>
      </p:sp>
      <p:sp>
        <p:nvSpPr>
          <p:cNvPr id="623" name="Google Shape;623;p49"/>
          <p:cNvSpPr/>
          <p:nvPr/>
        </p:nvSpPr>
        <p:spPr>
          <a:xfrm>
            <a:off x="5842216" y="3064118"/>
            <a:ext cx="3108150" cy="803026"/>
          </a:xfrm>
          <a:prstGeom prst="wedgeRoundRectCallout">
            <a:avLst>
              <a:gd fmla="val 62464" name="adj1"/>
              <a:gd fmla="val 22841" name="adj2"/>
              <a:gd fmla="val 16667" name="adj3"/>
            </a:avLst>
          </a:prstGeom>
          <a:gradFill>
            <a:gsLst>
              <a:gs pos="0">
                <a:srgbClr val="FFDC9B"/>
              </a:gs>
              <a:gs pos="50000">
                <a:srgbClr val="FFD68D"/>
              </a:gs>
              <a:gs pos="100000">
                <a:srgbClr val="FFD478"/>
              </a:gs>
            </a:gsLst>
            <a:lin ang="5400000" scaled="0"/>
          </a:gra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en-US" sz="2000">
                <a:solidFill>
                  <a:srgbClr val="0070C0"/>
                </a:solidFill>
                <a:latin typeface="Calibri"/>
                <a:ea typeface="Calibri"/>
                <a:cs typeface="Calibri"/>
                <a:sym typeface="Calibri"/>
              </a:rPr>
              <a:t>@#(FDk!v98gfsd9!%vdssfd942FSD105vkjas1%@_19v</a:t>
            </a:r>
            <a:endParaRPr/>
          </a:p>
        </p:txBody>
      </p:sp>
      <p:pic>
        <p:nvPicPr>
          <p:cNvPr id="624" name="Google Shape;624;p49"/>
          <p:cNvPicPr preferRelativeResize="0"/>
          <p:nvPr/>
        </p:nvPicPr>
        <p:blipFill rotWithShape="1">
          <a:blip r:embed="rId5">
            <a:alphaModFix/>
          </a:blip>
          <a:srcRect b="0" l="0" r="0" t="0"/>
          <a:stretch/>
        </p:blipFill>
        <p:spPr>
          <a:xfrm>
            <a:off x="1333664" y="3042045"/>
            <a:ext cx="710213" cy="1555408"/>
          </a:xfrm>
          <a:prstGeom prst="rect">
            <a:avLst/>
          </a:prstGeom>
          <a:noFill/>
          <a:ln>
            <a:noFill/>
          </a:ln>
        </p:spPr>
      </p:pic>
      <p:pic>
        <p:nvPicPr>
          <p:cNvPr id="625" name="Google Shape;625;p49"/>
          <p:cNvPicPr preferRelativeResize="0"/>
          <p:nvPr/>
        </p:nvPicPr>
        <p:blipFill rotWithShape="1">
          <a:blip r:embed="rId5">
            <a:alphaModFix/>
          </a:blip>
          <a:srcRect b="0" l="0" r="0" t="0"/>
          <a:stretch/>
        </p:blipFill>
        <p:spPr>
          <a:xfrm>
            <a:off x="11211779" y="2858407"/>
            <a:ext cx="710213" cy="1555408"/>
          </a:xfrm>
          <a:prstGeom prst="rect">
            <a:avLst/>
          </a:prstGeom>
          <a:noFill/>
          <a:ln>
            <a:noFill/>
          </a:ln>
        </p:spPr>
      </p:pic>
      <p:sp>
        <p:nvSpPr>
          <p:cNvPr id="626" name="Google Shape;626;p49"/>
          <p:cNvSpPr/>
          <p:nvPr/>
        </p:nvSpPr>
        <p:spPr>
          <a:xfrm>
            <a:off x="10694361" y="2173228"/>
            <a:ext cx="1574858" cy="785945"/>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400">
                <a:solidFill>
                  <a:schemeClr val="dk1"/>
                </a:solidFill>
                <a:latin typeface="Tahoma"/>
                <a:ea typeface="Tahoma"/>
                <a:cs typeface="Tahoma"/>
                <a:sym typeface="Tahoma"/>
              </a:rPr>
              <a:t>PSK = MisterFantastic9</a:t>
            </a:r>
            <a:endParaRPr/>
          </a:p>
        </p:txBody>
      </p:sp>
      <p:sp>
        <p:nvSpPr>
          <p:cNvPr id="627" name="Google Shape;627;p49"/>
          <p:cNvSpPr/>
          <p:nvPr/>
        </p:nvSpPr>
        <p:spPr>
          <a:xfrm>
            <a:off x="759899" y="2425565"/>
            <a:ext cx="1574858" cy="785945"/>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400">
                <a:solidFill>
                  <a:schemeClr val="dk1"/>
                </a:solidFill>
                <a:latin typeface="Tahoma"/>
                <a:ea typeface="Tahoma"/>
                <a:cs typeface="Tahoma"/>
                <a:sym typeface="Tahoma"/>
              </a:rPr>
              <a:t>PSK = MisterFantastic9</a:t>
            </a:r>
            <a:endParaRPr/>
          </a:p>
        </p:txBody>
      </p:sp>
      <p:pic>
        <p:nvPicPr>
          <p:cNvPr descr="encryption icon" id="628" name="Google Shape;628;p49"/>
          <p:cNvPicPr preferRelativeResize="0"/>
          <p:nvPr/>
        </p:nvPicPr>
        <p:blipFill rotWithShape="1">
          <a:blip r:embed="rId6">
            <a:alphaModFix/>
          </a:blip>
          <a:srcRect b="0" l="0" r="0" t="0"/>
          <a:stretch/>
        </p:blipFill>
        <p:spPr>
          <a:xfrm>
            <a:off x="5421782" y="3180701"/>
            <a:ext cx="553841" cy="5538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500"/>
                                        <p:tgtEl>
                                          <p:spTgt spid="6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500"/>
                                        <p:tgtEl>
                                          <p:spTgt spid="608"/>
                                        </p:tgtEl>
                                      </p:cBhvr>
                                    </p:animEffect>
                                  </p:childTnLst>
                                </p:cTn>
                              </p:par>
                              <p:par>
                                <p:cTn fill="hold" nodeType="with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500"/>
                                        <p:tgtEl>
                                          <p:spTgt spid="615"/>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500"/>
                                        <p:tgtEl>
                                          <p:spTgt spid="6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13"/>
                                        </p:tgtEl>
                                        <p:attrNameLst>
                                          <p:attrName>style.visibility</p:attrName>
                                        </p:attrNameLst>
                                      </p:cBhvr>
                                      <p:to>
                                        <p:strVal val="visible"/>
                                      </p:to>
                                    </p:set>
                                    <p:anim calcmode="lin" valueType="num">
                                      <p:cBhvr additive="base">
                                        <p:cTn dur="500"/>
                                        <p:tgtEl>
                                          <p:spTgt spid="61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14"/>
                                        </p:tgtEl>
                                        <p:attrNameLst>
                                          <p:attrName>style.visibility</p:attrName>
                                        </p:attrNameLst>
                                      </p:cBhvr>
                                      <p:to>
                                        <p:strVal val="visible"/>
                                      </p:to>
                                    </p:set>
                                    <p:anim calcmode="lin" valueType="num">
                                      <p:cBhvr additive="base">
                                        <p:cTn dur="500"/>
                                        <p:tgtEl>
                                          <p:spTgt spid="6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16"/>
                                        </p:tgtEl>
                                        <p:attrNameLst>
                                          <p:attrName>style.visibility</p:attrName>
                                        </p:attrNameLst>
                                      </p:cBhvr>
                                      <p:to>
                                        <p:strVal val="visible"/>
                                      </p:to>
                                    </p:set>
                                    <p:anim calcmode="lin" valueType="num">
                                      <p:cBhvr additive="base">
                                        <p:cTn dur="500"/>
                                        <p:tgtEl>
                                          <p:spTgt spid="61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500"/>
                                        <p:tgtEl>
                                          <p:spTgt spid="624"/>
                                        </p:tgtEl>
                                      </p:cBhvr>
                                    </p:animEffect>
                                  </p:childTnLst>
                                </p:cTn>
                              </p:par>
                              <p:par>
                                <p:cTn fill="hold" nodeType="with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500"/>
                                        <p:tgtEl>
                                          <p:spTgt spid="625"/>
                                        </p:tgtEl>
                                      </p:cBhvr>
                                    </p:animEffect>
                                  </p:childTnLst>
                                </p:cTn>
                              </p:par>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500"/>
                                        <p:tgtEl>
                                          <p:spTgt spid="626"/>
                                        </p:tgtEl>
                                      </p:cBhvr>
                                    </p:animEffect>
                                  </p:childTnLst>
                                </p:cTn>
                              </p:par>
                              <p:par>
                                <p:cTn fill="hold" nodeType="with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500"/>
                                        <p:tgtEl>
                                          <p:spTgt spid="6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500"/>
                                        <p:tgtEl>
                                          <p:spTgt spid="6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618"/>
                                        </p:tgtEl>
                                      </p:cBhvr>
                                    </p:animEffect>
                                    <p:set>
                                      <p:cBhvr>
                                        <p:cTn dur="1" fill="hold">
                                          <p:stCondLst>
                                            <p:cond delay="500"/>
                                          </p:stCondLst>
                                        </p:cTn>
                                        <p:tgtEl>
                                          <p:spTgt spid="61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500"/>
                                        <p:tgtEl>
                                          <p:spTgt spid="6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619"/>
                                        </p:tgtEl>
                                      </p:cBhvr>
                                    </p:animEffect>
                                    <p:set>
                                      <p:cBhvr>
                                        <p:cTn dur="1" fill="hold">
                                          <p:stCondLst>
                                            <p:cond delay="500"/>
                                          </p:stCondLst>
                                        </p:cTn>
                                        <p:tgtEl>
                                          <p:spTgt spid="61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500"/>
                                        <p:tgtEl>
                                          <p:spTgt spid="6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620"/>
                                        </p:tgtEl>
                                      </p:cBhvr>
                                    </p:animEffect>
                                    <p:set>
                                      <p:cBhvr>
                                        <p:cTn dur="1" fill="hold">
                                          <p:stCondLst>
                                            <p:cond delay="500"/>
                                          </p:stCondLst>
                                        </p:cTn>
                                        <p:tgtEl>
                                          <p:spTgt spid="62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500"/>
                                        <p:tgtEl>
                                          <p:spTgt spid="6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621"/>
                                        </p:tgtEl>
                                      </p:cBhvr>
                                    </p:animEffect>
                                    <p:set>
                                      <p:cBhvr>
                                        <p:cTn dur="1" fill="hold">
                                          <p:stCondLst>
                                            <p:cond delay="500"/>
                                          </p:stCondLst>
                                        </p:cTn>
                                        <p:tgtEl>
                                          <p:spTgt spid="62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500"/>
                                        <p:tgtEl>
                                          <p:spTgt spid="623"/>
                                        </p:tgtEl>
                                      </p:cBhvr>
                                    </p:animEffect>
                                  </p:childTnLst>
                                </p:cTn>
                              </p:par>
                              <p:par>
                                <p:cTn fill="hold" nodeType="with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500"/>
                                        <p:tgtEl>
                                          <p:spTgt spid="6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xEl>
                                              <p:pRg end="0" st="0"/>
                                            </p:txEl>
                                          </p:spTgt>
                                        </p:tgtEl>
                                        <p:attrNameLst>
                                          <p:attrName>style.visibility</p:attrName>
                                        </p:attrNameLst>
                                      </p:cBhvr>
                                      <p:to>
                                        <p:strVal val="visible"/>
                                      </p:to>
                                    </p:set>
                                    <p:animEffect filter="fade" transition="in">
                                      <p:cBhvr>
                                        <p:cTn dur="500"/>
                                        <p:tgtEl>
                                          <p:spTgt spid="62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50"/>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4-Way Handshake</a:t>
            </a:r>
            <a:endParaRPr/>
          </a:p>
        </p:txBody>
      </p:sp>
      <p:sp>
        <p:nvSpPr>
          <p:cNvPr id="635" name="Google Shape;635;p50"/>
          <p:cNvSpPr txBox="1"/>
          <p:nvPr>
            <p:ph idx="1" type="body"/>
          </p:nvPr>
        </p:nvSpPr>
        <p:spPr>
          <a:xfrm>
            <a:off x="156481" y="1067805"/>
            <a:ext cx="11811000" cy="5712280"/>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כדי לבצע וידוא ששני הצדדים מכירים את המפתח, מתבצע תהליך של לחיצת יד מרובעת.</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במהלך התהליך, שני הצדדים מוכיחים אחד לשני כי הם מכירים את המפתח, מבלי להעביר אותו בעצמו.</a:t>
            </a:r>
            <a:endParaRPr b="0" i="0" sz="3200" u="none" cap="none" strike="noStrike">
              <a:solidFill>
                <a:schemeClr val="dk1"/>
              </a:solidFill>
              <a:latin typeface="Tahoma"/>
              <a:ea typeface="Tahoma"/>
              <a:cs typeface="Tahoma"/>
              <a:sym typeface="Tahoma"/>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במהלך התהליך, נוצר מפתח זמני חדש בשם </a:t>
            </a:r>
            <a:r>
              <a:rPr b="1" i="0" lang="en-US" sz="3200" u="none" cap="none" strike="noStrike">
                <a:solidFill>
                  <a:srgbClr val="0099D5"/>
                </a:solidFill>
                <a:latin typeface="Tahoma"/>
                <a:ea typeface="Tahoma"/>
                <a:cs typeface="Tahoma"/>
                <a:sym typeface="Tahoma"/>
              </a:rPr>
              <a:t>PTK.</a:t>
            </a:r>
            <a:endParaRPr b="1" i="0" sz="3200" u="none" cap="none" strike="noStrike">
              <a:solidFill>
                <a:srgbClr val="0099D5"/>
              </a:solidFill>
              <a:latin typeface="Tahoma"/>
              <a:ea typeface="Tahoma"/>
              <a:cs typeface="Tahoma"/>
              <a:sym typeface="Tahoma"/>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שני הצדדים ישתמשו ב-PTK עבור המשך השיחה, ולא ב-PSK שנעדיף לחשוף אותו כמה שפחות.</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ה-PTK שנוצר הוא שונה עבור כל מחשב המשתמש ב-Wifi.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500"/>
                                        <p:tgtEl>
                                          <p:spTgt spid="6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xEl>
                                              <p:pRg end="0" st="0"/>
                                            </p:txEl>
                                          </p:spTgt>
                                        </p:tgtEl>
                                        <p:attrNameLst>
                                          <p:attrName>style.visibility</p:attrName>
                                        </p:attrNameLst>
                                      </p:cBhvr>
                                      <p:to>
                                        <p:strVal val="visible"/>
                                      </p:to>
                                    </p:set>
                                    <p:animEffect filter="fade" transition="in">
                                      <p:cBhvr>
                                        <p:cTn dur="500"/>
                                        <p:tgtEl>
                                          <p:spTgt spid="6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xEl>
                                              <p:pRg end="1" st="1"/>
                                            </p:txEl>
                                          </p:spTgt>
                                        </p:tgtEl>
                                        <p:attrNameLst>
                                          <p:attrName>style.visibility</p:attrName>
                                        </p:attrNameLst>
                                      </p:cBhvr>
                                      <p:to>
                                        <p:strVal val="visible"/>
                                      </p:to>
                                    </p:set>
                                    <p:animEffect filter="fade" transition="in">
                                      <p:cBhvr>
                                        <p:cTn dur="500"/>
                                        <p:tgtEl>
                                          <p:spTgt spid="6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xEl>
                                              <p:pRg end="2" st="2"/>
                                            </p:txEl>
                                          </p:spTgt>
                                        </p:tgtEl>
                                        <p:attrNameLst>
                                          <p:attrName>style.visibility</p:attrName>
                                        </p:attrNameLst>
                                      </p:cBhvr>
                                      <p:to>
                                        <p:strVal val="visible"/>
                                      </p:to>
                                    </p:set>
                                    <p:animEffect filter="fade" transition="in">
                                      <p:cBhvr>
                                        <p:cTn dur="500"/>
                                        <p:tgtEl>
                                          <p:spTgt spid="63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xEl>
                                              <p:pRg end="3" st="3"/>
                                            </p:txEl>
                                          </p:spTgt>
                                        </p:tgtEl>
                                        <p:attrNameLst>
                                          <p:attrName>style.visibility</p:attrName>
                                        </p:attrNameLst>
                                      </p:cBhvr>
                                      <p:to>
                                        <p:strVal val="visible"/>
                                      </p:to>
                                    </p:set>
                                    <p:animEffect filter="fade" transition="in">
                                      <p:cBhvr>
                                        <p:cTn dur="500"/>
                                        <p:tgtEl>
                                          <p:spTgt spid="63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xEl>
                                              <p:pRg end="4" st="4"/>
                                            </p:txEl>
                                          </p:spTgt>
                                        </p:tgtEl>
                                        <p:attrNameLst>
                                          <p:attrName>style.visibility</p:attrName>
                                        </p:attrNameLst>
                                      </p:cBhvr>
                                      <p:to>
                                        <p:strVal val="visible"/>
                                      </p:to>
                                    </p:set>
                                    <p:animEffect filter="fade" transition="in">
                                      <p:cBhvr>
                                        <p:cTn dur="500"/>
                                        <p:tgtEl>
                                          <p:spTgt spid="63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51"/>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הצטרפות לרשת מוצפנת עם מפתח</a:t>
            </a:r>
            <a:endParaRPr b="1" i="0" sz="4400" u="none" cap="none" strike="noStrike">
              <a:solidFill>
                <a:schemeClr val="dk1"/>
              </a:solidFill>
              <a:latin typeface="Tahoma"/>
              <a:ea typeface="Tahoma"/>
              <a:cs typeface="Tahoma"/>
              <a:sym typeface="Tahoma"/>
            </a:endParaRPr>
          </a:p>
        </p:txBody>
      </p:sp>
      <p:grpSp>
        <p:nvGrpSpPr>
          <p:cNvPr id="642" name="Google Shape;642;p51"/>
          <p:cNvGrpSpPr/>
          <p:nvPr/>
        </p:nvGrpSpPr>
        <p:grpSpPr>
          <a:xfrm>
            <a:off x="373201" y="1221571"/>
            <a:ext cx="5739192" cy="5142786"/>
            <a:chOff x="1283963" y="1431842"/>
            <a:chExt cx="4364767" cy="4364767"/>
          </a:xfrm>
        </p:grpSpPr>
        <p:sp>
          <p:nvSpPr>
            <p:cNvPr id="643" name="Google Shape;643;p51"/>
            <p:cNvSpPr/>
            <p:nvPr/>
          </p:nvSpPr>
          <p:spPr>
            <a:xfrm>
              <a:off x="1740650" y="1861699"/>
              <a:ext cx="3428841" cy="3428841"/>
            </a:xfrm>
            <a:prstGeom prst="ellipse">
              <a:avLst/>
            </a:prstGeom>
            <a:noFill/>
            <a:ln cap="flat" cmpd="sng" w="2857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4" name="Google Shape;644;p51"/>
            <p:cNvSpPr/>
            <p:nvPr/>
          </p:nvSpPr>
          <p:spPr>
            <a:xfrm>
              <a:off x="2173066" y="2317336"/>
              <a:ext cx="2597016" cy="2597016"/>
            </a:xfrm>
            <a:prstGeom prst="ellipse">
              <a:avLst/>
            </a:prstGeom>
            <a:noFill/>
            <a:ln cap="flat" cmpd="sng" w="2857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5" name="Google Shape;645;p51"/>
            <p:cNvSpPr/>
            <p:nvPr/>
          </p:nvSpPr>
          <p:spPr>
            <a:xfrm>
              <a:off x="2556592" y="2696726"/>
              <a:ext cx="1854222" cy="1854222"/>
            </a:xfrm>
            <a:prstGeom prst="ellipse">
              <a:avLst/>
            </a:prstGeom>
            <a:noFill/>
            <a:ln cap="flat" cmpd="sng" w="2857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6" name="Google Shape;646;p51"/>
            <p:cNvSpPr/>
            <p:nvPr/>
          </p:nvSpPr>
          <p:spPr>
            <a:xfrm>
              <a:off x="1283963" y="1431842"/>
              <a:ext cx="4364767" cy="4364767"/>
            </a:xfrm>
            <a:prstGeom prst="ellipse">
              <a:avLst/>
            </a:prstGeom>
            <a:noFill/>
            <a:ln cap="flat" cmpd="sng" w="2857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47" name="Google Shape;647;p51"/>
          <p:cNvSpPr/>
          <p:nvPr/>
        </p:nvSpPr>
        <p:spPr>
          <a:xfrm>
            <a:off x="9393778" y="2358270"/>
            <a:ext cx="1304556" cy="310450"/>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b="1" lang="en-US" sz="1800">
                <a:solidFill>
                  <a:schemeClr val="dk1"/>
                </a:solidFill>
                <a:latin typeface="Tahoma"/>
                <a:ea typeface="Tahoma"/>
                <a:cs typeface="Tahoma"/>
                <a:sym typeface="Tahoma"/>
              </a:rPr>
              <a:t>מחשב א'</a:t>
            </a:r>
            <a:endParaRPr b="1" sz="1800">
              <a:solidFill>
                <a:schemeClr val="dk1"/>
              </a:solidFill>
              <a:latin typeface="Tahoma"/>
              <a:ea typeface="Tahoma"/>
              <a:cs typeface="Tahoma"/>
              <a:sym typeface="Tahoma"/>
            </a:endParaRPr>
          </a:p>
        </p:txBody>
      </p:sp>
      <p:pic>
        <p:nvPicPr>
          <p:cNvPr id="648" name="Google Shape;648;p51"/>
          <p:cNvPicPr preferRelativeResize="0"/>
          <p:nvPr/>
        </p:nvPicPr>
        <p:blipFill rotWithShape="1">
          <a:blip r:embed="rId3">
            <a:alphaModFix/>
          </a:blip>
          <a:srcRect b="16821" l="0" r="0" t="0"/>
          <a:stretch/>
        </p:blipFill>
        <p:spPr>
          <a:xfrm flipH="1">
            <a:off x="9393778" y="2730817"/>
            <a:ext cx="1249187" cy="1254891"/>
          </a:xfrm>
          <a:prstGeom prst="rect">
            <a:avLst/>
          </a:prstGeom>
          <a:noFill/>
          <a:ln>
            <a:noFill/>
          </a:ln>
        </p:spPr>
      </p:pic>
      <p:pic>
        <p:nvPicPr>
          <p:cNvPr descr="https://conceptdraw.com/a1785c3/p17/preview/640/pict--wireless-router-computers-and-network-isometric---vector-stencils-library.png--diagram-flowchart-example.png" id="649" name="Google Shape;649;p51"/>
          <p:cNvPicPr preferRelativeResize="0"/>
          <p:nvPr/>
        </p:nvPicPr>
        <p:blipFill rotWithShape="1">
          <a:blip r:embed="rId4">
            <a:alphaModFix/>
          </a:blip>
          <a:srcRect b="20924" l="27693" r="26076" t="18731"/>
          <a:stretch/>
        </p:blipFill>
        <p:spPr>
          <a:xfrm flipH="1">
            <a:off x="2139052" y="2141138"/>
            <a:ext cx="2163256" cy="2027896"/>
          </a:xfrm>
          <a:prstGeom prst="rect">
            <a:avLst/>
          </a:prstGeom>
          <a:noFill/>
          <a:ln>
            <a:noFill/>
          </a:ln>
        </p:spPr>
      </p:pic>
      <p:sp>
        <p:nvSpPr>
          <p:cNvPr id="650" name="Google Shape;650;p51"/>
          <p:cNvSpPr/>
          <p:nvPr/>
        </p:nvSpPr>
        <p:spPr>
          <a:xfrm>
            <a:off x="9418394" y="4122042"/>
            <a:ext cx="1376955" cy="309453"/>
          </a:xfrm>
          <a:prstGeom prst="roundRect">
            <a:avLst>
              <a:gd fmla="val 16667" name="adj"/>
            </a:avLst>
          </a:prstGeom>
          <a:noFill/>
          <a:ln>
            <a:noFill/>
          </a:ln>
        </p:spPr>
        <p:txBody>
          <a:bodyPr anchorCtr="0" anchor="ctr" bIns="45700" lIns="91425" spcFirstLastPara="1" rIns="91425" wrap="square" tIns="0">
            <a:noAutofit/>
          </a:bodyPr>
          <a:lstStyle/>
          <a:p>
            <a:pPr indent="0" lvl="0" marL="0" marR="0" rtl="0" algn="ctr">
              <a:spcBef>
                <a:spcPts val="0"/>
              </a:spcBef>
              <a:spcAft>
                <a:spcPts val="0"/>
              </a:spcAft>
              <a:buNone/>
            </a:pPr>
            <a:r>
              <a:rPr lang="en-US" sz="1800">
                <a:solidFill>
                  <a:schemeClr val="dk1"/>
                </a:solidFill>
                <a:latin typeface="Tahoma"/>
                <a:ea typeface="Tahoma"/>
                <a:cs typeface="Tahoma"/>
                <a:sym typeface="Tahoma"/>
              </a:rPr>
              <a:t>0.0.0.0</a:t>
            </a:r>
            <a:endParaRPr sz="1800">
              <a:solidFill>
                <a:schemeClr val="dk1"/>
              </a:solidFill>
              <a:latin typeface="Tahoma"/>
              <a:ea typeface="Tahoma"/>
              <a:cs typeface="Tahoma"/>
              <a:sym typeface="Tahoma"/>
            </a:endParaRPr>
          </a:p>
        </p:txBody>
      </p:sp>
      <p:sp>
        <p:nvSpPr>
          <p:cNvPr id="651" name="Google Shape;651;p51"/>
          <p:cNvSpPr/>
          <p:nvPr/>
        </p:nvSpPr>
        <p:spPr>
          <a:xfrm>
            <a:off x="2261893" y="4129064"/>
            <a:ext cx="1992086" cy="833969"/>
          </a:xfrm>
          <a:prstGeom prst="roundRect">
            <a:avLst>
              <a:gd fmla="val 16667" name="adj"/>
            </a:avLst>
          </a:prstGeom>
          <a:noFill/>
          <a:ln>
            <a:noFill/>
          </a:ln>
        </p:spPr>
        <p:txBody>
          <a:bodyPr anchorCtr="0" anchor="ctr" bIns="45700" lIns="91425" spcFirstLastPara="1" rIns="91425" wrap="square" tIns="0">
            <a:noAutofit/>
          </a:bodyPr>
          <a:lstStyle/>
          <a:p>
            <a:pPr indent="0" lvl="0" marL="0" marR="0" rtl="0" algn="ctr">
              <a:spcBef>
                <a:spcPts val="0"/>
              </a:spcBef>
              <a:spcAft>
                <a:spcPts val="0"/>
              </a:spcAft>
              <a:buNone/>
            </a:pPr>
            <a:r>
              <a:rPr lang="en-US" sz="1800">
                <a:solidFill>
                  <a:schemeClr val="dk1"/>
                </a:solidFill>
                <a:latin typeface="Tahoma"/>
                <a:ea typeface="Tahoma"/>
                <a:cs typeface="Tahoma"/>
                <a:sym typeface="Tahoma"/>
              </a:rPr>
              <a:t>192.168.0.100</a:t>
            </a:r>
            <a:endParaRPr/>
          </a:p>
          <a:p>
            <a:pPr indent="0" lvl="0" marL="0" marR="0" rtl="0" algn="ctr">
              <a:spcBef>
                <a:spcPts val="0"/>
              </a:spcBef>
              <a:spcAft>
                <a:spcPts val="0"/>
              </a:spcAft>
              <a:buNone/>
            </a:pPr>
            <a:r>
              <a:rPr lang="en-US" sz="1800">
                <a:solidFill>
                  <a:schemeClr val="dk1"/>
                </a:solidFill>
                <a:latin typeface="Tahoma"/>
                <a:ea typeface="Tahoma"/>
                <a:cs typeface="Tahoma"/>
                <a:sym typeface="Tahoma"/>
              </a:rPr>
              <a:t>SSID: aroma</a:t>
            </a:r>
            <a:endParaRPr/>
          </a:p>
        </p:txBody>
      </p:sp>
      <p:sp>
        <p:nvSpPr>
          <p:cNvPr id="652" name="Google Shape;652;p51"/>
          <p:cNvSpPr/>
          <p:nvPr/>
        </p:nvSpPr>
        <p:spPr>
          <a:xfrm>
            <a:off x="5814464" y="1975389"/>
            <a:ext cx="3108150" cy="803026"/>
          </a:xfrm>
          <a:prstGeom prst="wedgeRoundRectCallout">
            <a:avLst>
              <a:gd fmla="val 62464" name="adj1"/>
              <a:gd fmla="val 22841" name="adj2"/>
              <a:gd fmla="val 16667" name="adj3"/>
            </a:avLst>
          </a:prstGeom>
          <a:gradFill>
            <a:gsLst>
              <a:gs pos="0">
                <a:schemeClr val="lt2"/>
              </a:gs>
              <a:gs pos="100000">
                <a:srgbClr val="B3C6E7"/>
              </a:gs>
            </a:gsLst>
            <a:lin ang="5400000" scaled="0"/>
          </a:gra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en-US" sz="2000">
                <a:solidFill>
                  <a:srgbClr val="0070C0"/>
                </a:solidFill>
                <a:latin typeface="Calibri"/>
                <a:ea typeface="Calibri"/>
                <a:cs typeface="Calibri"/>
                <a:sym typeface="Calibri"/>
              </a:rPr>
              <a:t>Hey, Can I join your network?</a:t>
            </a:r>
            <a:endParaRPr/>
          </a:p>
        </p:txBody>
      </p:sp>
      <p:sp>
        <p:nvSpPr>
          <p:cNvPr id="653" name="Google Shape;653;p51"/>
          <p:cNvSpPr/>
          <p:nvPr/>
        </p:nvSpPr>
        <p:spPr>
          <a:xfrm>
            <a:off x="4486613" y="2942721"/>
            <a:ext cx="4469251" cy="803026"/>
          </a:xfrm>
          <a:prstGeom prst="wedgeRoundRectCallout">
            <a:avLst>
              <a:gd fmla="val -49917" name="adj1"/>
              <a:gd fmla="val 20130" name="adj2"/>
              <a:gd fmla="val 16667" name="adj3"/>
            </a:avLst>
          </a:prstGeom>
          <a:gradFill>
            <a:gsLst>
              <a:gs pos="0">
                <a:schemeClr val="lt2"/>
              </a:gs>
              <a:gs pos="100000">
                <a:srgbClr val="FF8B8B"/>
              </a:gs>
            </a:gsLst>
            <a:lin ang="5400000" scaled="0"/>
          </a:gra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en-US" sz="2000">
                <a:solidFill>
                  <a:srgbClr val="C00000"/>
                </a:solidFill>
                <a:latin typeface="Calibri"/>
                <a:ea typeface="Calibri"/>
                <a:cs typeface="Calibri"/>
                <a:sym typeface="Calibri"/>
              </a:rPr>
              <a:t>4-Way Handshake</a:t>
            </a:r>
            <a:br>
              <a:rPr b="1" lang="en-US" sz="2000">
                <a:solidFill>
                  <a:srgbClr val="C00000"/>
                </a:solidFill>
                <a:latin typeface="Calibri"/>
                <a:ea typeface="Calibri"/>
                <a:cs typeface="Calibri"/>
                <a:sym typeface="Calibri"/>
              </a:rPr>
            </a:br>
            <a:r>
              <a:rPr b="1" lang="en-US" sz="2000">
                <a:solidFill>
                  <a:srgbClr val="C00000"/>
                </a:solidFill>
                <a:latin typeface="Calibri"/>
                <a:ea typeface="Calibri"/>
                <a:cs typeface="Calibri"/>
                <a:sym typeface="Calibri"/>
              </a:rPr>
              <a:t>New PTK = 9fm%f$3ca</a:t>
            </a:r>
            <a:endParaRPr/>
          </a:p>
        </p:txBody>
      </p:sp>
      <p:pic>
        <p:nvPicPr>
          <p:cNvPr id="654" name="Google Shape;654;p51"/>
          <p:cNvPicPr preferRelativeResize="0"/>
          <p:nvPr/>
        </p:nvPicPr>
        <p:blipFill rotWithShape="1">
          <a:blip r:embed="rId5">
            <a:alphaModFix/>
          </a:blip>
          <a:srcRect b="0" l="0" r="0" t="0"/>
          <a:stretch/>
        </p:blipFill>
        <p:spPr>
          <a:xfrm>
            <a:off x="1239935" y="2993143"/>
            <a:ext cx="518672" cy="1135921"/>
          </a:xfrm>
          <a:prstGeom prst="rect">
            <a:avLst/>
          </a:prstGeom>
          <a:noFill/>
          <a:ln>
            <a:noFill/>
          </a:ln>
        </p:spPr>
      </p:pic>
      <p:pic>
        <p:nvPicPr>
          <p:cNvPr id="655" name="Google Shape;655;p51"/>
          <p:cNvPicPr preferRelativeResize="0"/>
          <p:nvPr/>
        </p:nvPicPr>
        <p:blipFill rotWithShape="1">
          <a:blip r:embed="rId5">
            <a:alphaModFix/>
          </a:blip>
          <a:srcRect b="0" l="0" r="0" t="0"/>
          <a:stretch/>
        </p:blipFill>
        <p:spPr>
          <a:xfrm>
            <a:off x="11114129" y="2861831"/>
            <a:ext cx="557749" cy="1221504"/>
          </a:xfrm>
          <a:prstGeom prst="rect">
            <a:avLst/>
          </a:prstGeom>
          <a:noFill/>
          <a:ln>
            <a:noFill/>
          </a:ln>
        </p:spPr>
      </p:pic>
      <p:sp>
        <p:nvSpPr>
          <p:cNvPr id="656" name="Google Shape;656;p51"/>
          <p:cNvSpPr/>
          <p:nvPr/>
        </p:nvSpPr>
        <p:spPr>
          <a:xfrm>
            <a:off x="10648555" y="2205008"/>
            <a:ext cx="1574858" cy="785945"/>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400">
                <a:solidFill>
                  <a:schemeClr val="dk1"/>
                </a:solidFill>
                <a:latin typeface="Tahoma"/>
                <a:ea typeface="Tahoma"/>
                <a:cs typeface="Tahoma"/>
                <a:sym typeface="Tahoma"/>
              </a:rPr>
              <a:t>PSK = MisterFantastic9</a:t>
            </a:r>
            <a:endParaRPr/>
          </a:p>
        </p:txBody>
      </p:sp>
      <p:sp>
        <p:nvSpPr>
          <p:cNvPr id="657" name="Google Shape;657;p51"/>
          <p:cNvSpPr/>
          <p:nvPr/>
        </p:nvSpPr>
        <p:spPr>
          <a:xfrm>
            <a:off x="737782" y="2270320"/>
            <a:ext cx="1574858" cy="785945"/>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400">
                <a:solidFill>
                  <a:schemeClr val="dk1"/>
                </a:solidFill>
                <a:latin typeface="Tahoma"/>
                <a:ea typeface="Tahoma"/>
                <a:cs typeface="Tahoma"/>
                <a:sym typeface="Tahoma"/>
              </a:rPr>
              <a:t>PSK = MisterFantastic9</a:t>
            </a:r>
            <a:endParaRPr/>
          </a:p>
        </p:txBody>
      </p:sp>
      <p:sp>
        <p:nvSpPr>
          <p:cNvPr id="658" name="Google Shape;658;p51"/>
          <p:cNvSpPr/>
          <p:nvPr/>
        </p:nvSpPr>
        <p:spPr>
          <a:xfrm>
            <a:off x="10648555" y="3964151"/>
            <a:ext cx="1574858" cy="785945"/>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b="1" lang="en-US" sz="1400">
                <a:solidFill>
                  <a:srgbClr val="FF0000"/>
                </a:solidFill>
                <a:latin typeface="Tahoma"/>
                <a:ea typeface="Tahoma"/>
                <a:cs typeface="Tahoma"/>
                <a:sym typeface="Tahoma"/>
              </a:rPr>
              <a:t>PTK = 9fm%f$3ca</a:t>
            </a:r>
            <a:endParaRPr/>
          </a:p>
        </p:txBody>
      </p:sp>
      <p:sp>
        <p:nvSpPr>
          <p:cNvPr id="659" name="Google Shape;659;p51"/>
          <p:cNvSpPr/>
          <p:nvPr/>
        </p:nvSpPr>
        <p:spPr>
          <a:xfrm>
            <a:off x="680193" y="4085004"/>
            <a:ext cx="1574858" cy="785945"/>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b="1" lang="en-US" sz="1400">
                <a:solidFill>
                  <a:srgbClr val="FF0000"/>
                </a:solidFill>
                <a:latin typeface="Tahoma"/>
                <a:ea typeface="Tahoma"/>
                <a:cs typeface="Tahoma"/>
                <a:sym typeface="Tahoma"/>
              </a:rPr>
              <a:t>PTK = 9fm%f$3ca</a:t>
            </a:r>
            <a:endParaRPr/>
          </a:p>
        </p:txBody>
      </p:sp>
      <p:sp>
        <p:nvSpPr>
          <p:cNvPr id="660" name="Google Shape;660;p51"/>
          <p:cNvSpPr/>
          <p:nvPr/>
        </p:nvSpPr>
        <p:spPr>
          <a:xfrm>
            <a:off x="5814464" y="3001262"/>
            <a:ext cx="3108150" cy="803026"/>
          </a:xfrm>
          <a:prstGeom prst="wedgeRoundRectCallout">
            <a:avLst>
              <a:gd fmla="val 62464" name="adj1"/>
              <a:gd fmla="val 22841" name="adj2"/>
              <a:gd fmla="val 16667" name="adj3"/>
            </a:avLst>
          </a:prstGeom>
          <a:gradFill>
            <a:gsLst>
              <a:gs pos="0">
                <a:srgbClr val="FFDC9B"/>
              </a:gs>
              <a:gs pos="50000">
                <a:srgbClr val="FFD68D"/>
              </a:gs>
              <a:gs pos="100000">
                <a:srgbClr val="FFD478"/>
              </a:gs>
            </a:gsLst>
            <a:lin ang="5400000" scaled="0"/>
          </a:gra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en-US" sz="2000">
                <a:solidFill>
                  <a:srgbClr val="0070C0"/>
                </a:solidFill>
                <a:latin typeface="Calibri"/>
                <a:ea typeface="Calibri"/>
                <a:cs typeface="Calibri"/>
                <a:sym typeface="Calibri"/>
              </a:rPr>
              <a:t>@#(FDk!v98gfsd9!%vdssfd942FSD105vkjas1%@_19v</a:t>
            </a:r>
            <a:endParaRPr/>
          </a:p>
        </p:txBody>
      </p:sp>
      <p:pic>
        <p:nvPicPr>
          <p:cNvPr descr="encryption icon" id="661" name="Google Shape;661;p51"/>
          <p:cNvPicPr preferRelativeResize="0"/>
          <p:nvPr/>
        </p:nvPicPr>
        <p:blipFill rotWithShape="1">
          <a:blip r:embed="rId6">
            <a:alphaModFix/>
          </a:blip>
          <a:srcRect b="0" l="0" r="0" t="0"/>
          <a:stretch/>
        </p:blipFill>
        <p:spPr>
          <a:xfrm>
            <a:off x="5447740" y="3053768"/>
            <a:ext cx="553841" cy="5538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500"/>
                                        <p:tgtEl>
                                          <p:spTgt spid="6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500"/>
                                        <p:tgtEl>
                                          <p:spTgt spid="642"/>
                                        </p:tgtEl>
                                      </p:cBhvr>
                                    </p:animEffect>
                                  </p:childTnLst>
                                </p:cTn>
                              </p:par>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500"/>
                                        <p:tgtEl>
                                          <p:spTgt spid="649"/>
                                        </p:tgtEl>
                                      </p:cBhvr>
                                    </p:animEffect>
                                  </p:childTnLst>
                                </p:cTn>
                              </p:par>
                              <p:par>
                                <p:cTn fill="hold" nodeType="with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500"/>
                                        <p:tgtEl>
                                          <p:spTgt spid="651"/>
                                        </p:tgtEl>
                                      </p:cBhvr>
                                    </p:animEffect>
                                  </p:childTnLst>
                                </p:cTn>
                              </p:par>
                              <p:par>
                                <p:cTn fill="hold" nodeType="withEffect" presetClass="entr" presetID="2" presetSubtype="2">
                                  <p:stCondLst>
                                    <p:cond delay="0"/>
                                  </p:stCondLst>
                                  <p:childTnLst>
                                    <p:set>
                                      <p:cBhvr>
                                        <p:cTn dur="1" fill="hold">
                                          <p:stCondLst>
                                            <p:cond delay="0"/>
                                          </p:stCondLst>
                                        </p:cTn>
                                        <p:tgtEl>
                                          <p:spTgt spid="647"/>
                                        </p:tgtEl>
                                        <p:attrNameLst>
                                          <p:attrName>style.visibility</p:attrName>
                                        </p:attrNameLst>
                                      </p:cBhvr>
                                      <p:to>
                                        <p:strVal val="visible"/>
                                      </p:to>
                                    </p:set>
                                    <p:anim calcmode="lin" valueType="num">
                                      <p:cBhvr additive="base">
                                        <p:cTn dur="500"/>
                                        <p:tgtEl>
                                          <p:spTgt spid="64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50"/>
                                        </p:tgtEl>
                                        <p:attrNameLst>
                                          <p:attrName>style.visibility</p:attrName>
                                        </p:attrNameLst>
                                      </p:cBhvr>
                                      <p:to>
                                        <p:strVal val="visible"/>
                                      </p:to>
                                    </p:set>
                                    <p:anim calcmode="lin" valueType="num">
                                      <p:cBhvr additive="base">
                                        <p:cTn dur="500"/>
                                        <p:tgtEl>
                                          <p:spTgt spid="65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48"/>
                                        </p:tgtEl>
                                        <p:attrNameLst>
                                          <p:attrName>style.visibility</p:attrName>
                                        </p:attrNameLst>
                                      </p:cBhvr>
                                      <p:to>
                                        <p:strVal val="visible"/>
                                      </p:to>
                                    </p:set>
                                    <p:anim calcmode="lin" valueType="num">
                                      <p:cBhvr additive="base">
                                        <p:cTn dur="500"/>
                                        <p:tgtEl>
                                          <p:spTgt spid="64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500"/>
                                        <p:tgtEl>
                                          <p:spTgt spid="654"/>
                                        </p:tgtEl>
                                      </p:cBhvr>
                                    </p:animEffect>
                                  </p:childTnLst>
                                </p:cTn>
                              </p:par>
                              <p:par>
                                <p:cTn fill="hold" nodeType="with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500"/>
                                        <p:tgtEl>
                                          <p:spTgt spid="655"/>
                                        </p:tgtEl>
                                      </p:cBhvr>
                                    </p:animEffect>
                                  </p:childTnLst>
                                </p:cTn>
                              </p:par>
                              <p:par>
                                <p:cTn fill="hold" nodeType="with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500"/>
                                        <p:tgtEl>
                                          <p:spTgt spid="656"/>
                                        </p:tgtEl>
                                      </p:cBhvr>
                                    </p:animEffect>
                                  </p:childTnLst>
                                </p:cTn>
                              </p:par>
                              <p:par>
                                <p:cTn fill="hold" nodeType="with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500"/>
                                        <p:tgtEl>
                                          <p:spTgt spid="6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500"/>
                                        <p:tgtEl>
                                          <p:spTgt spid="6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652"/>
                                        </p:tgtEl>
                                      </p:cBhvr>
                                    </p:animEffect>
                                    <p:set>
                                      <p:cBhvr>
                                        <p:cTn dur="1" fill="hold">
                                          <p:stCondLst>
                                            <p:cond delay="500"/>
                                          </p:stCondLst>
                                        </p:cTn>
                                        <p:tgtEl>
                                          <p:spTgt spid="6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500"/>
                                        <p:tgtEl>
                                          <p:spTgt spid="6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653"/>
                                        </p:tgtEl>
                                      </p:cBhvr>
                                    </p:animEffect>
                                    <p:set>
                                      <p:cBhvr>
                                        <p:cTn dur="1" fill="hold">
                                          <p:stCondLst>
                                            <p:cond delay="500"/>
                                          </p:stCondLst>
                                        </p:cTn>
                                        <p:tgtEl>
                                          <p:spTgt spid="6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500"/>
                                        <p:tgtEl>
                                          <p:spTgt spid="658"/>
                                        </p:tgtEl>
                                      </p:cBhvr>
                                    </p:animEffect>
                                  </p:childTnLst>
                                </p:cTn>
                              </p:par>
                              <p:par>
                                <p:cTn fill="hold" nodeType="with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500"/>
                                        <p:tgtEl>
                                          <p:spTgt spid="6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500"/>
                                        <p:tgtEl>
                                          <p:spTgt spid="660"/>
                                        </p:tgtEl>
                                      </p:cBhvr>
                                    </p:animEffect>
                                  </p:childTnLst>
                                </p:cTn>
                              </p:par>
                              <p:par>
                                <p:cTn fill="hold" nodeType="with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500"/>
                                        <p:tgtEl>
                                          <p:spTgt spid="6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6"/>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מבחן בעל-פה</a:t>
            </a:r>
            <a:endParaRPr b="1" i="0" sz="4400" u="none" cap="none" strike="noStrike">
              <a:solidFill>
                <a:schemeClr val="dk1"/>
              </a:solidFill>
              <a:latin typeface="Tahoma"/>
              <a:ea typeface="Tahoma"/>
              <a:cs typeface="Tahoma"/>
              <a:sym typeface="Tahoma"/>
            </a:endParaRPr>
          </a:p>
        </p:txBody>
      </p:sp>
      <p:sp>
        <p:nvSpPr>
          <p:cNvPr id="121" name="Google Shape;121;p16"/>
          <p:cNvSpPr txBox="1"/>
          <p:nvPr>
            <p:ph idx="1" type="body"/>
          </p:nvPr>
        </p:nvSpPr>
        <p:spPr>
          <a:xfrm>
            <a:off x="350874" y="1155700"/>
            <a:ext cx="11616607"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המבחן בעל פה ייערך בתאריכים:</a:t>
            </a:r>
            <a:endParaRPr b="0" i="0" sz="3200" u="none" cap="none" strike="noStrike">
              <a:solidFill>
                <a:schemeClr val="dk1"/>
              </a:solidFill>
              <a:latin typeface="Tahoma"/>
              <a:ea typeface="Tahoma"/>
              <a:cs typeface="Tahoma"/>
              <a:sym typeface="Tahoma"/>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כל אחד יידרש להגיע בזמן משלו.</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משך המבחן – כ-20 דק'.</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במהלך המבחן תישאלו כ-5 שאלות </a:t>
            </a:r>
            <a:br>
              <a:rPr b="0" i="0" lang="en-US" sz="3200" u="none" cap="none" strike="noStrike">
                <a:solidFill>
                  <a:schemeClr val="dk1"/>
                </a:solidFill>
                <a:latin typeface="Tahoma"/>
                <a:ea typeface="Tahoma"/>
                <a:cs typeface="Tahoma"/>
                <a:sym typeface="Tahoma"/>
              </a:rPr>
            </a:br>
            <a:r>
              <a:rPr b="0" i="0" lang="en-US" sz="3200" u="none" cap="none" strike="noStrike">
                <a:solidFill>
                  <a:schemeClr val="dk1"/>
                </a:solidFill>
                <a:latin typeface="Tahoma"/>
                <a:ea typeface="Tahoma"/>
                <a:cs typeface="Tahoma"/>
                <a:sym typeface="Tahoma"/>
              </a:rPr>
              <a:t>מנושאים שונים בחומר הקורס.</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ציון לא יינתן מיד בסיום המבחן </a:t>
            </a:r>
            <a:br>
              <a:rPr b="0" i="0" lang="en-US" sz="3200" u="none" cap="none" strike="noStrike">
                <a:solidFill>
                  <a:schemeClr val="dk1"/>
                </a:solidFill>
                <a:latin typeface="Tahoma"/>
                <a:ea typeface="Tahoma"/>
                <a:cs typeface="Tahoma"/>
                <a:sym typeface="Tahoma"/>
              </a:rPr>
            </a:br>
            <a:r>
              <a:rPr b="0" i="0" lang="en-US" sz="3200" u="none" cap="none" strike="noStrike">
                <a:solidFill>
                  <a:schemeClr val="dk1"/>
                </a:solidFill>
                <a:latin typeface="Tahoma"/>
                <a:ea typeface="Tahoma"/>
                <a:cs typeface="Tahoma"/>
                <a:sym typeface="Tahoma"/>
              </a:rPr>
              <a:t>אלא ב-EDU בשבועיים שלאחר מכן.</a:t>
            </a:r>
            <a:endParaRPr b="0"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p:txBody>
      </p:sp>
      <p:pic>
        <p:nvPicPr>
          <p:cNvPr id="122" name="Google Shape;122;p16"/>
          <p:cNvPicPr preferRelativeResize="0"/>
          <p:nvPr/>
        </p:nvPicPr>
        <p:blipFill rotWithShape="1">
          <a:blip r:embed="rId3">
            <a:alphaModFix/>
          </a:blip>
          <a:srcRect b="0" l="0" r="751" t="0"/>
          <a:stretch/>
        </p:blipFill>
        <p:spPr>
          <a:xfrm>
            <a:off x="203000" y="1155700"/>
            <a:ext cx="3222674" cy="4314658"/>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0" st="0"/>
                                            </p:txEl>
                                          </p:spTgt>
                                        </p:tgtEl>
                                        <p:attrNameLst>
                                          <p:attrName>style.visibility</p:attrName>
                                        </p:attrNameLst>
                                      </p:cBhvr>
                                      <p:to>
                                        <p:strVal val="visible"/>
                                      </p:to>
                                    </p:set>
                                    <p:animEffect filter="fade" transition="in">
                                      <p:cBhvr>
                                        <p:cTn dur="500"/>
                                        <p:tgtEl>
                                          <p:spTgt spid="1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1" st="1"/>
                                            </p:txEl>
                                          </p:spTgt>
                                        </p:tgtEl>
                                        <p:attrNameLst>
                                          <p:attrName>style.visibility</p:attrName>
                                        </p:attrNameLst>
                                      </p:cBhvr>
                                      <p:to>
                                        <p:strVal val="visible"/>
                                      </p:to>
                                    </p:set>
                                    <p:animEffect filter="fade" transition="in">
                                      <p:cBhvr>
                                        <p:cTn dur="500"/>
                                        <p:tgtEl>
                                          <p:spTgt spid="1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2" st="2"/>
                                            </p:txEl>
                                          </p:spTgt>
                                        </p:tgtEl>
                                        <p:attrNameLst>
                                          <p:attrName>style.visibility</p:attrName>
                                        </p:attrNameLst>
                                      </p:cBhvr>
                                      <p:to>
                                        <p:strVal val="visible"/>
                                      </p:to>
                                    </p:set>
                                    <p:animEffect filter="fade" transition="in">
                                      <p:cBhvr>
                                        <p:cTn dur="500"/>
                                        <p:tgtEl>
                                          <p:spTgt spid="1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3" st="3"/>
                                            </p:txEl>
                                          </p:spTgt>
                                        </p:tgtEl>
                                        <p:attrNameLst>
                                          <p:attrName>style.visibility</p:attrName>
                                        </p:attrNameLst>
                                      </p:cBhvr>
                                      <p:to>
                                        <p:strVal val="visible"/>
                                      </p:to>
                                    </p:set>
                                    <p:animEffect filter="fade" transition="in">
                                      <p:cBhvr>
                                        <p:cTn dur="500"/>
                                        <p:tgtEl>
                                          <p:spTgt spid="12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4" st="4"/>
                                            </p:txEl>
                                          </p:spTgt>
                                        </p:tgtEl>
                                        <p:attrNameLst>
                                          <p:attrName>style.visibility</p:attrName>
                                        </p:attrNameLst>
                                      </p:cBhvr>
                                      <p:to>
                                        <p:strVal val="visible"/>
                                      </p:to>
                                    </p:set>
                                    <p:animEffect filter="fade" transition="in">
                                      <p:cBhvr>
                                        <p:cTn dur="500"/>
                                        <p:tgtEl>
                                          <p:spTgt spid="12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5" st="5"/>
                                            </p:txEl>
                                          </p:spTgt>
                                        </p:tgtEl>
                                        <p:attrNameLst>
                                          <p:attrName>style.visibility</p:attrName>
                                        </p:attrNameLst>
                                      </p:cBhvr>
                                      <p:to>
                                        <p:strVal val="visible"/>
                                      </p:to>
                                    </p:set>
                                    <p:animEffect filter="fade" transition="in">
                                      <p:cBhvr>
                                        <p:cTn dur="500"/>
                                        <p:tgtEl>
                                          <p:spTgt spid="12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6" st="6"/>
                                            </p:txEl>
                                          </p:spTgt>
                                        </p:tgtEl>
                                        <p:attrNameLst>
                                          <p:attrName>style.visibility</p:attrName>
                                        </p:attrNameLst>
                                      </p:cBhvr>
                                      <p:to>
                                        <p:strVal val="visible"/>
                                      </p:to>
                                    </p:set>
                                    <p:animEffect filter="fade" transition="in">
                                      <p:cBhvr>
                                        <p:cTn dur="500"/>
                                        <p:tgtEl>
                                          <p:spTgt spid="12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7" st="7"/>
                                            </p:txEl>
                                          </p:spTgt>
                                        </p:tgtEl>
                                        <p:attrNameLst>
                                          <p:attrName>style.visibility</p:attrName>
                                        </p:attrNameLst>
                                      </p:cBhvr>
                                      <p:to>
                                        <p:strVal val="visible"/>
                                      </p:to>
                                    </p:set>
                                    <p:animEffect filter="fade" transition="in">
                                      <p:cBhvr>
                                        <p:cTn dur="500"/>
                                        <p:tgtEl>
                                          <p:spTgt spid="12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8" st="8"/>
                                            </p:txEl>
                                          </p:spTgt>
                                        </p:tgtEl>
                                        <p:attrNameLst>
                                          <p:attrName>style.visibility</p:attrName>
                                        </p:attrNameLst>
                                      </p:cBhvr>
                                      <p:to>
                                        <p:strVal val="visible"/>
                                      </p:to>
                                    </p:set>
                                    <p:animEffect filter="fade" transition="in">
                                      <p:cBhvr>
                                        <p:cTn dur="500"/>
                                        <p:tgtEl>
                                          <p:spTgt spid="12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52"/>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הצפנה בפרוטוקול WPA2</a:t>
            </a:r>
            <a:endParaRPr/>
          </a:p>
        </p:txBody>
      </p:sp>
      <p:sp>
        <p:nvSpPr>
          <p:cNvPr id="668" name="Google Shape;668;p52"/>
          <p:cNvSpPr txBox="1"/>
          <p:nvPr>
            <p:ph idx="1" type="body"/>
          </p:nvPr>
        </p:nvSpPr>
        <p:spPr>
          <a:xfrm>
            <a:off x="156481" y="1155700"/>
            <a:ext cx="11811000"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WiFi Protected Access 2</a:t>
            </a:r>
            <a:endParaRPr b="0" i="0" sz="3200" u="none" cap="none" strike="noStrike">
              <a:solidFill>
                <a:schemeClr val="dk1"/>
              </a:solidFill>
              <a:latin typeface="Tahoma"/>
              <a:ea typeface="Tahoma"/>
              <a:cs typeface="Tahoma"/>
              <a:sym typeface="Tahoma"/>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פותח ב-2004 כדי להתגבר על החולשות של WEP, מנגנון האבטחה הקודם שהיה ניתן לפרוץ בדקות ספורות.</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משתמש במפתח של 256 ביט, ובאלגוריתם הצפנה מסוג AES.</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בעקבות תהליך אותנטיקציה חכם יותר, הססמא (PSK) לא עוברת בשום שלב באוויר וגם לא משמשת כמפתח הצפנה, מה שמקשה מאוד לפרוץ את הרשת.</a:t>
            </a:r>
            <a:endParaRPr b="0" i="0" sz="3200" u="none" cap="none" strike="noStrike">
              <a:solidFill>
                <a:schemeClr val="dk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500"/>
                                        <p:tgtEl>
                                          <p:spTgt spid="6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8">
                                            <p:txEl>
                                              <p:pRg end="0" st="0"/>
                                            </p:txEl>
                                          </p:spTgt>
                                        </p:tgtEl>
                                        <p:attrNameLst>
                                          <p:attrName>style.visibility</p:attrName>
                                        </p:attrNameLst>
                                      </p:cBhvr>
                                      <p:to>
                                        <p:strVal val="visible"/>
                                      </p:to>
                                    </p:set>
                                    <p:animEffect filter="fade" transition="in">
                                      <p:cBhvr>
                                        <p:cTn dur="500"/>
                                        <p:tgtEl>
                                          <p:spTgt spid="6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8">
                                            <p:txEl>
                                              <p:pRg end="1" st="1"/>
                                            </p:txEl>
                                          </p:spTgt>
                                        </p:tgtEl>
                                        <p:attrNameLst>
                                          <p:attrName>style.visibility</p:attrName>
                                        </p:attrNameLst>
                                      </p:cBhvr>
                                      <p:to>
                                        <p:strVal val="visible"/>
                                      </p:to>
                                    </p:set>
                                    <p:animEffect filter="fade" transition="in">
                                      <p:cBhvr>
                                        <p:cTn dur="500"/>
                                        <p:tgtEl>
                                          <p:spTgt spid="6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8">
                                            <p:txEl>
                                              <p:pRg end="2" st="2"/>
                                            </p:txEl>
                                          </p:spTgt>
                                        </p:tgtEl>
                                        <p:attrNameLst>
                                          <p:attrName>style.visibility</p:attrName>
                                        </p:attrNameLst>
                                      </p:cBhvr>
                                      <p:to>
                                        <p:strVal val="visible"/>
                                      </p:to>
                                    </p:set>
                                    <p:animEffect filter="fade" transition="in">
                                      <p:cBhvr>
                                        <p:cTn dur="500"/>
                                        <p:tgtEl>
                                          <p:spTgt spid="6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8">
                                            <p:txEl>
                                              <p:pRg end="3" st="3"/>
                                            </p:txEl>
                                          </p:spTgt>
                                        </p:tgtEl>
                                        <p:attrNameLst>
                                          <p:attrName>style.visibility</p:attrName>
                                        </p:attrNameLst>
                                      </p:cBhvr>
                                      <p:to>
                                        <p:strVal val="visible"/>
                                      </p:to>
                                    </p:set>
                                    <p:animEffect filter="fade" transition="in">
                                      <p:cBhvr>
                                        <p:cTn dur="500"/>
                                        <p:tgtEl>
                                          <p:spTgt spid="66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53"/>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איזו חולשה תמיד תהיה קיימת?</a:t>
            </a:r>
            <a:endParaRPr b="1" i="0" sz="4400" u="none" cap="none" strike="noStrike">
              <a:solidFill>
                <a:schemeClr val="dk1"/>
              </a:solidFill>
              <a:latin typeface="Tahoma"/>
              <a:ea typeface="Tahoma"/>
              <a:cs typeface="Tahoma"/>
              <a:sym typeface="Tahoma"/>
            </a:endParaRPr>
          </a:p>
        </p:txBody>
      </p:sp>
      <p:sp>
        <p:nvSpPr>
          <p:cNvPr id="675" name="Google Shape;675;p53"/>
          <p:cNvSpPr txBox="1"/>
          <p:nvPr>
            <p:ph idx="1" type="body"/>
          </p:nvPr>
        </p:nvSpPr>
        <p:spPr>
          <a:xfrm>
            <a:off x="156481" y="1155700"/>
            <a:ext cx="11811000"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600"/>
              <a:buFont typeface="Noto Sans Symbols"/>
              <a:buChar char="▪"/>
            </a:pPr>
            <a:r>
              <a:rPr b="0" i="0" lang="en-US" sz="3600" u="none" cap="none" strike="noStrike">
                <a:solidFill>
                  <a:schemeClr val="dk1"/>
                </a:solidFill>
                <a:latin typeface="Tahoma"/>
                <a:ea typeface="Tahoma"/>
                <a:cs typeface="Tahoma"/>
                <a:sym typeface="Tahoma"/>
              </a:rPr>
              <a:t>הגורם האנושי...</a:t>
            </a:r>
            <a:endParaRPr b="0" i="0" sz="3600" u="none" cap="none" strike="noStrike">
              <a:solidFill>
                <a:schemeClr val="dk1"/>
              </a:solidFill>
              <a:latin typeface="Tahoma"/>
              <a:ea typeface="Tahoma"/>
              <a:cs typeface="Tahoma"/>
              <a:sym typeface="Tahoma"/>
            </a:endParaRPr>
          </a:p>
        </p:txBody>
      </p:sp>
      <p:pic>
        <p:nvPicPr>
          <p:cNvPr descr="Image result for password post it" id="676" name="Google Shape;676;p53"/>
          <p:cNvPicPr preferRelativeResize="0"/>
          <p:nvPr/>
        </p:nvPicPr>
        <p:blipFill rotWithShape="1">
          <a:blip r:embed="rId3">
            <a:alphaModFix/>
          </a:blip>
          <a:srcRect b="0" l="0" r="0" t="0"/>
          <a:stretch/>
        </p:blipFill>
        <p:spPr>
          <a:xfrm>
            <a:off x="156481" y="1155700"/>
            <a:ext cx="4756668" cy="3630925"/>
          </a:xfrm>
          <a:prstGeom prst="rect">
            <a:avLst/>
          </a:prstGeom>
          <a:noFill/>
          <a:ln cap="sq" cmpd="sng" w="1905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500"/>
                                        <p:tgtEl>
                                          <p:spTgt spid="6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5">
                                            <p:txEl>
                                              <p:pRg end="0" st="0"/>
                                            </p:txEl>
                                          </p:spTgt>
                                        </p:tgtEl>
                                        <p:attrNameLst>
                                          <p:attrName>style.visibility</p:attrName>
                                        </p:attrNameLst>
                                      </p:cBhvr>
                                      <p:to>
                                        <p:strVal val="visible"/>
                                      </p:to>
                                    </p:set>
                                    <p:animEffect filter="fade" transition="in">
                                      <p:cBhvr>
                                        <p:cTn dur="500"/>
                                        <p:tgtEl>
                                          <p:spTgt spid="67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500"/>
                                        <p:tgtEl>
                                          <p:spTgt spid="6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54"/>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איך נראה הפרוטוקול 802.11?</a:t>
            </a:r>
            <a:endParaRPr b="1" i="0" sz="4400" u="none" cap="none" strike="noStrike">
              <a:solidFill>
                <a:schemeClr val="dk1"/>
              </a:solidFill>
              <a:latin typeface="Tahoma"/>
              <a:ea typeface="Tahoma"/>
              <a:cs typeface="Tahoma"/>
              <a:sym typeface="Tahoma"/>
            </a:endParaRPr>
          </a:p>
        </p:txBody>
      </p:sp>
      <p:sp>
        <p:nvSpPr>
          <p:cNvPr id="683" name="Google Shape;683;p54"/>
          <p:cNvSpPr txBox="1"/>
          <p:nvPr>
            <p:ph idx="1" type="body"/>
          </p:nvPr>
        </p:nvSpPr>
        <p:spPr>
          <a:xfrm>
            <a:off x="156481" y="1155700"/>
            <a:ext cx="11811000"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600"/>
              <a:buFont typeface="Noto Sans Symbols"/>
              <a:buChar char="▪"/>
            </a:pPr>
            <a:r>
              <a:rPr b="0" i="0" lang="en-US" sz="3600" u="none" cap="none" strike="noStrike">
                <a:solidFill>
                  <a:schemeClr val="dk1"/>
                </a:solidFill>
                <a:latin typeface="Tahoma"/>
                <a:ea typeface="Tahoma"/>
                <a:cs typeface="Tahoma"/>
                <a:sym typeface="Tahoma"/>
              </a:rPr>
              <a:t>מחליף אתEthernet  בשכבת הקו.</a:t>
            </a:r>
            <a:endParaRPr b="0" i="0" sz="3600" u="none" cap="none" strike="noStrike">
              <a:solidFill>
                <a:schemeClr val="dk1"/>
              </a:solidFill>
              <a:latin typeface="Tahoma"/>
              <a:ea typeface="Tahoma"/>
              <a:cs typeface="Tahoma"/>
              <a:sym typeface="Tahoma"/>
            </a:endParaRPr>
          </a:p>
        </p:txBody>
      </p:sp>
      <p:pic>
        <p:nvPicPr>
          <p:cNvPr descr="ethernet-wifi.jpg" id="684" name="Google Shape;684;p54"/>
          <p:cNvPicPr preferRelativeResize="0"/>
          <p:nvPr/>
        </p:nvPicPr>
        <p:blipFill rotWithShape="1">
          <a:blip r:embed="rId3">
            <a:alphaModFix/>
          </a:blip>
          <a:srcRect b="67872" l="0" r="0" t="0"/>
          <a:stretch/>
        </p:blipFill>
        <p:spPr>
          <a:xfrm>
            <a:off x="1399584" y="2090963"/>
            <a:ext cx="8648183" cy="1609168"/>
          </a:xfrm>
          <a:prstGeom prst="rect">
            <a:avLst/>
          </a:prstGeom>
          <a:noFill/>
          <a:ln>
            <a:noFill/>
          </a:ln>
        </p:spPr>
      </p:pic>
      <p:pic>
        <p:nvPicPr>
          <p:cNvPr descr="ethernet-wifi.jpg" id="685" name="Google Shape;685;p54"/>
          <p:cNvPicPr preferRelativeResize="0"/>
          <p:nvPr/>
        </p:nvPicPr>
        <p:blipFill rotWithShape="1">
          <a:blip r:embed="rId3">
            <a:alphaModFix/>
          </a:blip>
          <a:srcRect b="0" l="0" r="0" t="64960"/>
          <a:stretch/>
        </p:blipFill>
        <p:spPr>
          <a:xfrm>
            <a:off x="1399583" y="3884282"/>
            <a:ext cx="8648183" cy="17549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500"/>
                                        <p:tgtEl>
                                          <p:spTgt spid="6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3">
                                            <p:txEl>
                                              <p:pRg end="0" st="0"/>
                                            </p:txEl>
                                          </p:spTgt>
                                        </p:tgtEl>
                                        <p:attrNameLst>
                                          <p:attrName>style.visibility</p:attrName>
                                        </p:attrNameLst>
                                      </p:cBhvr>
                                      <p:to>
                                        <p:strVal val="visible"/>
                                      </p:to>
                                    </p:set>
                                    <p:animEffect filter="fade" transition="in">
                                      <p:cBhvr>
                                        <p:cTn dur="500"/>
                                        <p:tgtEl>
                                          <p:spTgt spid="68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500"/>
                                        <p:tgtEl>
                                          <p:spTgt spid="6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55"/>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3959"/>
              <a:buFont typeface="Tahoma"/>
              <a:buNone/>
            </a:pPr>
            <a:r>
              <a:rPr b="1" i="0" lang="en-US" sz="3959" u="none" cap="none" strike="noStrike">
                <a:solidFill>
                  <a:schemeClr val="dk1"/>
                </a:solidFill>
                <a:latin typeface="Tahoma"/>
                <a:ea typeface="Tahoma"/>
                <a:cs typeface="Tahoma"/>
                <a:sym typeface="Tahoma"/>
              </a:rPr>
              <a:t>אז למה אנחנו לא רואים את זה ב-Wireshark?</a:t>
            </a:r>
            <a:endParaRPr b="1" i="0" sz="3959" u="none" cap="none" strike="noStrike">
              <a:solidFill>
                <a:schemeClr val="dk1"/>
              </a:solidFill>
              <a:latin typeface="Tahoma"/>
              <a:ea typeface="Tahoma"/>
              <a:cs typeface="Tahoma"/>
              <a:sym typeface="Tahoma"/>
            </a:endParaRPr>
          </a:p>
        </p:txBody>
      </p:sp>
      <p:sp>
        <p:nvSpPr>
          <p:cNvPr id="692" name="Google Shape;692;p55"/>
          <p:cNvSpPr txBox="1"/>
          <p:nvPr>
            <p:ph idx="1" type="body"/>
          </p:nvPr>
        </p:nvSpPr>
        <p:spPr>
          <a:xfrm>
            <a:off x="156481" y="1155700"/>
            <a:ext cx="11811000"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600"/>
              <a:buFont typeface="Noto Sans Symbols"/>
              <a:buChar char="▪"/>
            </a:pPr>
            <a:r>
              <a:rPr b="0" i="0" lang="en-US" sz="3600" u="none" cap="none" strike="noStrike">
                <a:solidFill>
                  <a:schemeClr val="dk1"/>
                </a:solidFill>
                <a:latin typeface="Tahoma"/>
                <a:ea typeface="Tahoma"/>
                <a:cs typeface="Tahoma"/>
                <a:sym typeface="Tahoma"/>
              </a:rPr>
              <a:t>כרטיס הרשת שלנו מתרגם את הודעות ה-Wifi להודעות Ethernet "מזויפות".</a:t>
            </a:r>
            <a:endParaRPr/>
          </a:p>
          <a:p>
            <a:pPr indent="-292100" lvl="0" marL="292100" marR="0" rtl="1" algn="r">
              <a:lnSpc>
                <a:spcPct val="100000"/>
              </a:lnSpc>
              <a:spcBef>
                <a:spcPts val="1000"/>
              </a:spcBef>
              <a:spcAft>
                <a:spcPts val="0"/>
              </a:spcAft>
              <a:buClr>
                <a:schemeClr val="dk1"/>
              </a:buClr>
              <a:buSzPts val="3600"/>
              <a:buFont typeface="Noto Sans Symbols"/>
              <a:buChar char="▪"/>
            </a:pPr>
            <a:r>
              <a:rPr b="0" i="0" lang="en-US" sz="3600" u="none" cap="none" strike="noStrike">
                <a:solidFill>
                  <a:schemeClr val="dk1"/>
                </a:solidFill>
                <a:latin typeface="Tahoma"/>
                <a:ea typeface="Tahoma"/>
                <a:cs typeface="Tahoma"/>
                <a:sym typeface="Tahoma"/>
              </a:rPr>
              <a:t>ב-Windows, לא ניתן לשנות את ההגדרות הללו, ולכן לא ניתן לחקור חבילות WiFi בצורה פשוטה.</a:t>
            </a:r>
            <a:endParaRPr/>
          </a:p>
          <a:p>
            <a:pPr indent="-63500" lvl="0" marL="292100" marR="0" rtl="1" algn="r">
              <a:lnSpc>
                <a:spcPct val="100000"/>
              </a:lnSpc>
              <a:spcBef>
                <a:spcPts val="1000"/>
              </a:spcBef>
              <a:spcAft>
                <a:spcPts val="0"/>
              </a:spcAft>
              <a:buClr>
                <a:schemeClr val="dk1"/>
              </a:buClr>
              <a:buSzPts val="3600"/>
              <a:buFont typeface="Noto Sans Symbols"/>
              <a:buNone/>
            </a:pPr>
            <a:r>
              <a:t/>
            </a:r>
            <a:endParaRPr b="0" i="0" sz="3600" u="none" cap="none" strike="noStrike">
              <a:solidFill>
                <a:schemeClr val="dk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500"/>
                                        <p:tgtEl>
                                          <p:spTgt spid="6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0" st="0"/>
                                            </p:txEl>
                                          </p:spTgt>
                                        </p:tgtEl>
                                        <p:attrNameLst>
                                          <p:attrName>style.visibility</p:attrName>
                                        </p:attrNameLst>
                                      </p:cBhvr>
                                      <p:to>
                                        <p:strVal val="visible"/>
                                      </p:to>
                                    </p:set>
                                    <p:animEffect filter="fade" transition="in">
                                      <p:cBhvr>
                                        <p:cTn dur="500"/>
                                        <p:tgtEl>
                                          <p:spTgt spid="6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1" st="1"/>
                                            </p:txEl>
                                          </p:spTgt>
                                        </p:tgtEl>
                                        <p:attrNameLst>
                                          <p:attrName>style.visibility</p:attrName>
                                        </p:attrNameLst>
                                      </p:cBhvr>
                                      <p:to>
                                        <p:strVal val="visible"/>
                                      </p:to>
                                    </p:set>
                                    <p:animEffect filter="fade" transition="in">
                                      <p:cBhvr>
                                        <p:cTn dur="500"/>
                                        <p:tgtEl>
                                          <p:spTgt spid="6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2" st="2"/>
                                            </p:txEl>
                                          </p:spTgt>
                                        </p:tgtEl>
                                        <p:attrNameLst>
                                          <p:attrName>style.visibility</p:attrName>
                                        </p:attrNameLst>
                                      </p:cBhvr>
                                      <p:to>
                                        <p:strVal val="visible"/>
                                      </p:to>
                                    </p:set>
                                    <p:animEffect filter="fade" transition="in">
                                      <p:cBhvr>
                                        <p:cTn dur="500"/>
                                        <p:tgtEl>
                                          <p:spTgt spid="69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56"/>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תהליך התחברות ל-WiFi</a:t>
            </a:r>
            <a:endParaRPr b="1" i="0" sz="4400" u="none" cap="none" strike="noStrike">
              <a:solidFill>
                <a:schemeClr val="dk1"/>
              </a:solidFill>
              <a:latin typeface="Tahoma"/>
              <a:ea typeface="Tahoma"/>
              <a:cs typeface="Tahoma"/>
              <a:sym typeface="Tahoma"/>
            </a:endParaRPr>
          </a:p>
        </p:txBody>
      </p:sp>
      <p:sp>
        <p:nvSpPr>
          <p:cNvPr id="699" name="Google Shape;699;p56"/>
          <p:cNvSpPr/>
          <p:nvPr/>
        </p:nvSpPr>
        <p:spPr>
          <a:xfrm>
            <a:off x="10328684" y="2776113"/>
            <a:ext cx="1508036" cy="310450"/>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Access Point</a:t>
            </a:r>
            <a:endParaRPr/>
          </a:p>
        </p:txBody>
      </p:sp>
      <p:pic>
        <p:nvPicPr>
          <p:cNvPr id="700" name="Google Shape;700;p56"/>
          <p:cNvPicPr preferRelativeResize="0"/>
          <p:nvPr/>
        </p:nvPicPr>
        <p:blipFill rotWithShape="1">
          <a:blip r:embed="rId3">
            <a:alphaModFix/>
          </a:blip>
          <a:srcRect b="16821" l="0" r="0" t="0"/>
          <a:stretch/>
        </p:blipFill>
        <p:spPr>
          <a:xfrm flipH="1">
            <a:off x="292860" y="1646438"/>
            <a:ext cx="978320" cy="982787"/>
          </a:xfrm>
          <a:prstGeom prst="rect">
            <a:avLst/>
          </a:prstGeom>
          <a:noFill/>
          <a:ln>
            <a:noFill/>
          </a:ln>
        </p:spPr>
      </p:pic>
      <p:sp>
        <p:nvSpPr>
          <p:cNvPr id="701" name="Google Shape;701;p56"/>
          <p:cNvSpPr/>
          <p:nvPr/>
        </p:nvSpPr>
        <p:spPr>
          <a:xfrm>
            <a:off x="206659" y="2694351"/>
            <a:ext cx="1174108" cy="310450"/>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מחשב א'</a:t>
            </a:r>
            <a:endParaRPr sz="1600">
              <a:solidFill>
                <a:schemeClr val="dk1"/>
              </a:solidFill>
              <a:latin typeface="Tahoma"/>
              <a:ea typeface="Tahoma"/>
              <a:cs typeface="Tahoma"/>
              <a:sym typeface="Tahoma"/>
            </a:endParaRPr>
          </a:p>
        </p:txBody>
      </p:sp>
      <p:pic>
        <p:nvPicPr>
          <p:cNvPr descr="https://conceptdraw.com/a1785c3/p17/preview/640/pict--wireless-router-computers-and-network-isometric---vector-stencils-library.png--diagram-flowchart-example.png" id="702" name="Google Shape;702;p56"/>
          <p:cNvPicPr preferRelativeResize="0"/>
          <p:nvPr/>
        </p:nvPicPr>
        <p:blipFill rotWithShape="1">
          <a:blip r:embed="rId4">
            <a:alphaModFix/>
          </a:blip>
          <a:srcRect b="20924" l="27693" r="26076" t="18731"/>
          <a:stretch/>
        </p:blipFill>
        <p:spPr>
          <a:xfrm>
            <a:off x="10495648" y="1048991"/>
            <a:ext cx="1437296" cy="1735459"/>
          </a:xfrm>
          <a:prstGeom prst="rect">
            <a:avLst/>
          </a:prstGeom>
          <a:noFill/>
          <a:ln>
            <a:noFill/>
          </a:ln>
        </p:spPr>
      </p:pic>
      <p:cxnSp>
        <p:nvCxnSpPr>
          <p:cNvPr id="703" name="Google Shape;703;p56"/>
          <p:cNvCxnSpPr/>
          <p:nvPr/>
        </p:nvCxnSpPr>
        <p:spPr>
          <a:xfrm>
            <a:off x="11095525" y="3094900"/>
            <a:ext cx="0" cy="3640718"/>
          </a:xfrm>
          <a:prstGeom prst="straightConnector1">
            <a:avLst/>
          </a:prstGeom>
          <a:noFill/>
          <a:ln cap="rnd" cmpd="sng" w="28575">
            <a:solidFill>
              <a:srgbClr val="7F7F7F"/>
            </a:solidFill>
            <a:prstDash val="dash"/>
            <a:round/>
            <a:headEnd len="sm" w="sm" type="none"/>
            <a:tailEnd len="sm" w="sm" type="none"/>
          </a:ln>
        </p:spPr>
      </p:cxnSp>
      <p:cxnSp>
        <p:nvCxnSpPr>
          <p:cNvPr id="704" name="Google Shape;704;p56"/>
          <p:cNvCxnSpPr/>
          <p:nvPr/>
        </p:nvCxnSpPr>
        <p:spPr>
          <a:xfrm>
            <a:off x="793713" y="3094900"/>
            <a:ext cx="0" cy="4018281"/>
          </a:xfrm>
          <a:prstGeom prst="straightConnector1">
            <a:avLst/>
          </a:prstGeom>
          <a:noFill/>
          <a:ln cap="rnd" cmpd="sng" w="28575">
            <a:solidFill>
              <a:srgbClr val="7F7F7F"/>
            </a:solidFill>
            <a:prstDash val="dash"/>
            <a:round/>
            <a:headEnd len="sm" w="sm" type="none"/>
            <a:tailEnd len="sm" w="sm" type="none"/>
          </a:ln>
        </p:spPr>
      </p:cxnSp>
      <p:sp>
        <p:nvSpPr>
          <p:cNvPr id="705" name="Google Shape;705;p56"/>
          <p:cNvSpPr/>
          <p:nvPr/>
        </p:nvSpPr>
        <p:spPr>
          <a:xfrm>
            <a:off x="7839087" y="1047614"/>
            <a:ext cx="2573079" cy="1052623"/>
          </a:xfrm>
          <a:prstGeom prst="wedgeEllipseCallout">
            <a:avLst>
              <a:gd fmla="val 51737" name="adj1"/>
              <a:gd fmla="val 47728" name="adj2"/>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Beacon Frame</a:t>
            </a:r>
            <a:br>
              <a:rPr lang="en-US" sz="1800">
                <a:solidFill>
                  <a:schemeClr val="lt1"/>
                </a:solidFill>
                <a:latin typeface="Calibri"/>
                <a:ea typeface="Calibri"/>
                <a:cs typeface="Calibri"/>
                <a:sym typeface="Calibri"/>
              </a:rPr>
            </a:br>
            <a:r>
              <a:rPr b="1" lang="en-US" sz="1800">
                <a:solidFill>
                  <a:schemeClr val="lt1"/>
                </a:solidFill>
                <a:latin typeface="Calibri"/>
                <a:ea typeface="Calibri"/>
                <a:cs typeface="Calibri"/>
                <a:sym typeface="Calibri"/>
              </a:rPr>
              <a:t>SSID: </a:t>
            </a:r>
            <a:r>
              <a:rPr lang="en-US" sz="1800">
                <a:solidFill>
                  <a:schemeClr val="lt1"/>
                </a:solidFill>
                <a:latin typeface="Calibri"/>
                <a:ea typeface="Calibri"/>
                <a:cs typeface="Calibri"/>
                <a:sym typeface="Calibri"/>
              </a:rPr>
              <a:t>magshimim</a:t>
            </a:r>
            <a:br>
              <a:rPr lang="en-US" sz="1800">
                <a:solidFill>
                  <a:schemeClr val="lt1"/>
                </a:solidFill>
                <a:latin typeface="Calibri"/>
                <a:ea typeface="Calibri"/>
                <a:cs typeface="Calibri"/>
                <a:sym typeface="Calibri"/>
              </a:rPr>
            </a:br>
            <a:r>
              <a:rPr lang="en-US" sz="1800">
                <a:solidFill>
                  <a:schemeClr val="lt1"/>
                </a:solidFill>
                <a:latin typeface="Calibri"/>
                <a:ea typeface="Calibri"/>
                <a:cs typeface="Calibri"/>
                <a:sym typeface="Calibri"/>
              </a:rPr>
              <a:t>Security: WPA2</a:t>
            </a:r>
            <a:endParaRPr/>
          </a:p>
        </p:txBody>
      </p:sp>
      <p:cxnSp>
        <p:nvCxnSpPr>
          <p:cNvPr id="706" name="Google Shape;706;p56"/>
          <p:cNvCxnSpPr/>
          <p:nvPr/>
        </p:nvCxnSpPr>
        <p:spPr>
          <a:xfrm>
            <a:off x="1271180" y="3380370"/>
            <a:ext cx="9285944" cy="612561"/>
          </a:xfrm>
          <a:prstGeom prst="straightConnector1">
            <a:avLst/>
          </a:prstGeom>
          <a:noFill/>
          <a:ln cap="flat" cmpd="sng" w="57150">
            <a:solidFill>
              <a:srgbClr val="2F5496"/>
            </a:solidFill>
            <a:prstDash val="solid"/>
            <a:miter lim="800000"/>
            <a:headEnd len="sm" w="sm" type="none"/>
            <a:tailEnd len="med" w="med" type="triangle"/>
          </a:ln>
        </p:spPr>
      </p:cxnSp>
      <p:sp>
        <p:nvSpPr>
          <p:cNvPr id="707" name="Google Shape;707;p56"/>
          <p:cNvSpPr/>
          <p:nvPr/>
        </p:nvSpPr>
        <p:spPr>
          <a:xfrm rot="265351">
            <a:off x="4274788" y="3390010"/>
            <a:ext cx="2253584" cy="793363"/>
          </a:xfrm>
          <a:prstGeom prst="rect">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בקשת הצטרפות לרשת</a:t>
            </a:r>
            <a:endParaRPr b="1" sz="1800">
              <a:solidFill>
                <a:schemeClr val="lt1"/>
              </a:solidFill>
              <a:latin typeface="Calibri"/>
              <a:ea typeface="Calibri"/>
              <a:cs typeface="Calibri"/>
              <a:sym typeface="Calibri"/>
            </a:endParaRPr>
          </a:p>
        </p:txBody>
      </p:sp>
      <p:cxnSp>
        <p:nvCxnSpPr>
          <p:cNvPr id="708" name="Google Shape;708;p56"/>
          <p:cNvCxnSpPr/>
          <p:nvPr/>
        </p:nvCxnSpPr>
        <p:spPr>
          <a:xfrm flipH="1">
            <a:off x="1271180" y="4596041"/>
            <a:ext cx="9343088" cy="686624"/>
          </a:xfrm>
          <a:prstGeom prst="straightConnector1">
            <a:avLst/>
          </a:prstGeom>
          <a:noFill/>
          <a:ln cap="flat" cmpd="sng" w="57150">
            <a:solidFill>
              <a:srgbClr val="548135"/>
            </a:solidFill>
            <a:prstDash val="solid"/>
            <a:miter lim="800000"/>
            <a:headEnd len="sm" w="sm" type="none"/>
            <a:tailEnd len="med" w="med" type="triangle"/>
          </a:ln>
        </p:spPr>
      </p:cxnSp>
      <p:sp>
        <p:nvSpPr>
          <p:cNvPr id="709" name="Google Shape;709;p56"/>
          <p:cNvSpPr/>
          <p:nvPr/>
        </p:nvSpPr>
        <p:spPr>
          <a:xfrm rot="-233194">
            <a:off x="4287112" y="4745091"/>
            <a:ext cx="2263570" cy="744226"/>
          </a:xfrm>
          <a:prstGeom prst="rect">
            <a:avLst/>
          </a:prstGeom>
          <a:gradFill>
            <a:gsLst>
              <a:gs pos="0">
                <a:srgbClr val="7FB75F"/>
              </a:gs>
              <a:gs pos="50000">
                <a:srgbClr val="6EB141"/>
              </a:gs>
              <a:gs pos="100000">
                <a:srgbClr val="5FA134"/>
              </a:gs>
            </a:gsLst>
            <a:lin ang="5400000" scaled="0"/>
          </a:gradFill>
          <a:ln>
            <a:noFill/>
          </a:ln>
          <a:effectLst>
            <a:outerShdw blurRad="57150" rotWithShape="0" algn="ctr" dir="5400000" dist="19050">
              <a:srgbClr val="000000">
                <a:alpha val="62745"/>
              </a:srgbClr>
            </a:outerShdw>
          </a:effectLst>
        </p:spPr>
        <p:txBody>
          <a:bodyPr anchorCtr="0" anchor="ctr" bIns="0" lIns="91425" spcFirstLastPara="1" rIns="91425" wrap="square" tIns="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אישור הצטרפות לרשת</a:t>
            </a:r>
            <a:endParaRPr b="1" sz="1800">
              <a:solidFill>
                <a:schemeClr val="lt1"/>
              </a:solidFill>
              <a:latin typeface="Calibri"/>
              <a:ea typeface="Calibri"/>
              <a:cs typeface="Calibri"/>
              <a:sym typeface="Calibri"/>
            </a:endParaRPr>
          </a:p>
        </p:txBody>
      </p:sp>
      <p:pic>
        <p:nvPicPr>
          <p:cNvPr descr="Image result for wifi signal" id="710" name="Google Shape;710;p56"/>
          <p:cNvPicPr preferRelativeResize="0"/>
          <p:nvPr/>
        </p:nvPicPr>
        <p:blipFill rotWithShape="1">
          <a:blip r:embed="rId5">
            <a:alphaModFix/>
          </a:blip>
          <a:srcRect b="0" l="0" r="0" t="0"/>
          <a:stretch/>
        </p:blipFill>
        <p:spPr>
          <a:xfrm rot="-5400000">
            <a:off x="6800098" y="934051"/>
            <a:ext cx="1300484" cy="130048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98"/>
                                        </p:tgtEl>
                                        <p:attrNameLst>
                                          <p:attrName>style.visibility</p:attrName>
                                        </p:attrNameLst>
                                      </p:cBhvr>
                                      <p:to>
                                        <p:strVal val="visible"/>
                                      </p:to>
                                    </p:set>
                                    <p:animEffect filter="fade" transition="in">
                                      <p:cBhvr>
                                        <p:cTn dur="500"/>
                                        <p:tgtEl>
                                          <p:spTgt spid="6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500"/>
                                        <p:tgtEl>
                                          <p:spTgt spid="700"/>
                                        </p:tgtEl>
                                      </p:cBhvr>
                                    </p:animEffect>
                                  </p:childTnLst>
                                </p:cTn>
                              </p:par>
                              <p:par>
                                <p:cTn fill="hold" nodeType="with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500"/>
                                        <p:tgtEl>
                                          <p:spTgt spid="701"/>
                                        </p:tgtEl>
                                      </p:cBhvr>
                                    </p:animEffect>
                                  </p:childTnLst>
                                </p:cTn>
                              </p:par>
                              <p:par>
                                <p:cTn fill="hold" nodeType="with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500"/>
                                        <p:tgtEl>
                                          <p:spTgt spid="702"/>
                                        </p:tgtEl>
                                      </p:cBhvr>
                                    </p:animEffect>
                                  </p:childTnLst>
                                </p:cTn>
                              </p:par>
                              <p:par>
                                <p:cTn fill="hold" nodeType="with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500"/>
                                        <p:tgtEl>
                                          <p:spTgt spid="699"/>
                                        </p:tgtEl>
                                      </p:cBhvr>
                                    </p:animEffect>
                                  </p:childTnLst>
                                </p:cTn>
                              </p:par>
                              <p:par>
                                <p:cTn fill="hold" nodeType="with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500"/>
                                        <p:tgtEl>
                                          <p:spTgt spid="704"/>
                                        </p:tgtEl>
                                      </p:cBhvr>
                                    </p:animEffect>
                                  </p:childTnLst>
                                </p:cTn>
                              </p:par>
                              <p:par>
                                <p:cTn fill="hold" nodeType="with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500"/>
                                        <p:tgtEl>
                                          <p:spTgt spid="7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500"/>
                                        <p:tgtEl>
                                          <p:spTgt spid="710"/>
                                        </p:tgtEl>
                                      </p:cBhvr>
                                    </p:animEffect>
                                  </p:childTnLst>
                                </p:cTn>
                              </p:par>
                              <p:par>
                                <p:cTn fill="hold" nodeType="with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500"/>
                                        <p:tgtEl>
                                          <p:spTgt spid="7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500"/>
                                        <p:tgtEl>
                                          <p:spTgt spid="707"/>
                                        </p:tgtEl>
                                      </p:cBhvr>
                                    </p:animEffect>
                                  </p:childTnLst>
                                </p:cTn>
                              </p:par>
                              <p:par>
                                <p:cTn fill="hold" nodeType="with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500"/>
                                        <p:tgtEl>
                                          <p:spTgt spid="7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500"/>
                                        <p:tgtEl>
                                          <p:spTgt spid="709"/>
                                        </p:tgtEl>
                                      </p:cBhvr>
                                    </p:animEffect>
                                  </p:childTnLst>
                                </p:cTn>
                              </p:par>
                              <p:par>
                                <p:cTn fill="hold" nodeType="with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500"/>
                                        <p:tgtEl>
                                          <p:spTgt spid="7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57"/>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המשך...</a:t>
            </a:r>
            <a:endParaRPr b="1" i="0" sz="4400" u="none" cap="none" strike="noStrike">
              <a:solidFill>
                <a:schemeClr val="dk1"/>
              </a:solidFill>
              <a:latin typeface="Tahoma"/>
              <a:ea typeface="Tahoma"/>
              <a:cs typeface="Tahoma"/>
              <a:sym typeface="Tahoma"/>
            </a:endParaRPr>
          </a:p>
        </p:txBody>
      </p:sp>
      <p:sp>
        <p:nvSpPr>
          <p:cNvPr id="717" name="Google Shape;717;p57"/>
          <p:cNvSpPr/>
          <p:nvPr/>
        </p:nvSpPr>
        <p:spPr>
          <a:xfrm>
            <a:off x="10538426" y="2427883"/>
            <a:ext cx="1508036" cy="310450"/>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Access Point</a:t>
            </a:r>
            <a:endParaRPr/>
          </a:p>
        </p:txBody>
      </p:sp>
      <p:pic>
        <p:nvPicPr>
          <p:cNvPr id="718" name="Google Shape;718;p57"/>
          <p:cNvPicPr preferRelativeResize="0"/>
          <p:nvPr/>
        </p:nvPicPr>
        <p:blipFill rotWithShape="1">
          <a:blip r:embed="rId3">
            <a:alphaModFix/>
          </a:blip>
          <a:srcRect b="16821" l="0" r="0" t="0"/>
          <a:stretch/>
        </p:blipFill>
        <p:spPr>
          <a:xfrm flipH="1">
            <a:off x="292860" y="1157083"/>
            <a:ext cx="978320" cy="982787"/>
          </a:xfrm>
          <a:prstGeom prst="rect">
            <a:avLst/>
          </a:prstGeom>
          <a:noFill/>
          <a:ln>
            <a:noFill/>
          </a:ln>
        </p:spPr>
      </p:pic>
      <p:sp>
        <p:nvSpPr>
          <p:cNvPr id="719" name="Google Shape;719;p57"/>
          <p:cNvSpPr/>
          <p:nvPr/>
        </p:nvSpPr>
        <p:spPr>
          <a:xfrm>
            <a:off x="206659" y="2204996"/>
            <a:ext cx="1174108" cy="310450"/>
          </a:xfrm>
          <a:prstGeom prst="roundRect">
            <a:avLst>
              <a:gd fmla="val 16667" name="adj"/>
            </a:avLst>
          </a:prstGeom>
          <a:no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chemeClr val="dk1"/>
                </a:solidFill>
                <a:latin typeface="Tahoma"/>
                <a:ea typeface="Tahoma"/>
                <a:cs typeface="Tahoma"/>
                <a:sym typeface="Tahoma"/>
              </a:rPr>
              <a:t>מחשב א'</a:t>
            </a:r>
            <a:endParaRPr sz="1600">
              <a:solidFill>
                <a:schemeClr val="dk1"/>
              </a:solidFill>
              <a:latin typeface="Tahoma"/>
              <a:ea typeface="Tahoma"/>
              <a:cs typeface="Tahoma"/>
              <a:sym typeface="Tahoma"/>
            </a:endParaRPr>
          </a:p>
        </p:txBody>
      </p:sp>
      <p:pic>
        <p:nvPicPr>
          <p:cNvPr descr="https://conceptdraw.com/a1785c3/p17/preview/640/pict--wireless-router-computers-and-network-isometric---vector-stencils-library.png--diagram-flowchart-example.png" id="720" name="Google Shape;720;p57"/>
          <p:cNvPicPr preferRelativeResize="0"/>
          <p:nvPr/>
        </p:nvPicPr>
        <p:blipFill rotWithShape="1">
          <a:blip r:embed="rId4">
            <a:alphaModFix/>
          </a:blip>
          <a:srcRect b="20924" l="27693" r="26076" t="18731"/>
          <a:stretch/>
        </p:blipFill>
        <p:spPr>
          <a:xfrm>
            <a:off x="10573796" y="616359"/>
            <a:ext cx="1437296" cy="1735459"/>
          </a:xfrm>
          <a:prstGeom prst="rect">
            <a:avLst/>
          </a:prstGeom>
          <a:noFill/>
          <a:ln>
            <a:noFill/>
          </a:ln>
        </p:spPr>
      </p:pic>
      <p:cxnSp>
        <p:nvCxnSpPr>
          <p:cNvPr id="721" name="Google Shape;721;p57"/>
          <p:cNvCxnSpPr/>
          <p:nvPr/>
        </p:nvCxnSpPr>
        <p:spPr>
          <a:xfrm>
            <a:off x="1460781" y="1812690"/>
            <a:ext cx="9285944" cy="612561"/>
          </a:xfrm>
          <a:prstGeom prst="straightConnector1">
            <a:avLst/>
          </a:prstGeom>
          <a:noFill/>
          <a:ln cap="flat" cmpd="sng" w="57150">
            <a:solidFill>
              <a:srgbClr val="2F5496"/>
            </a:solidFill>
            <a:prstDash val="solid"/>
            <a:miter lim="800000"/>
            <a:headEnd len="sm" w="sm" type="none"/>
            <a:tailEnd len="med" w="med" type="triangle"/>
          </a:ln>
        </p:spPr>
      </p:cxnSp>
      <p:sp>
        <p:nvSpPr>
          <p:cNvPr id="722" name="Google Shape;722;p57"/>
          <p:cNvSpPr/>
          <p:nvPr/>
        </p:nvSpPr>
        <p:spPr>
          <a:xfrm rot="265351">
            <a:off x="4471440" y="1819028"/>
            <a:ext cx="2160949" cy="614016"/>
          </a:xfrm>
          <a:prstGeom prst="rect">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אותנטיקציה</a:t>
            </a:r>
            <a:endParaRPr b="1" sz="1800">
              <a:solidFill>
                <a:schemeClr val="lt1"/>
              </a:solidFill>
              <a:latin typeface="Calibri"/>
              <a:ea typeface="Calibri"/>
              <a:cs typeface="Calibri"/>
              <a:sym typeface="Calibri"/>
            </a:endParaRPr>
          </a:p>
        </p:txBody>
      </p:sp>
      <p:cxnSp>
        <p:nvCxnSpPr>
          <p:cNvPr id="723" name="Google Shape;723;p57"/>
          <p:cNvCxnSpPr/>
          <p:nvPr/>
        </p:nvCxnSpPr>
        <p:spPr>
          <a:xfrm flipH="1">
            <a:off x="1376706" y="2738601"/>
            <a:ext cx="9343088" cy="686624"/>
          </a:xfrm>
          <a:prstGeom prst="straightConnector1">
            <a:avLst/>
          </a:prstGeom>
          <a:noFill/>
          <a:ln cap="flat" cmpd="sng" w="57150">
            <a:solidFill>
              <a:srgbClr val="548135"/>
            </a:solidFill>
            <a:prstDash val="solid"/>
            <a:miter lim="800000"/>
            <a:headEnd len="sm" w="sm" type="none"/>
            <a:tailEnd len="med" w="med" type="triangle"/>
          </a:ln>
        </p:spPr>
      </p:cxnSp>
      <p:sp>
        <p:nvSpPr>
          <p:cNvPr id="724" name="Google Shape;724;p57"/>
          <p:cNvSpPr/>
          <p:nvPr/>
        </p:nvSpPr>
        <p:spPr>
          <a:xfrm rot="-233194">
            <a:off x="4402620" y="2796561"/>
            <a:ext cx="2359930" cy="628573"/>
          </a:xfrm>
          <a:prstGeom prst="rect">
            <a:avLst/>
          </a:prstGeom>
          <a:gradFill>
            <a:gsLst>
              <a:gs pos="0">
                <a:srgbClr val="7FB75F"/>
              </a:gs>
              <a:gs pos="50000">
                <a:srgbClr val="6EB141"/>
              </a:gs>
              <a:gs pos="100000">
                <a:srgbClr val="5FA134"/>
              </a:gs>
            </a:gsLst>
            <a:lin ang="5400000" scaled="0"/>
          </a:gradFill>
          <a:ln>
            <a:noFill/>
          </a:ln>
          <a:effectLst>
            <a:outerShdw blurRad="57150" rotWithShape="0" algn="ctr" dir="5400000" dist="19050">
              <a:srgbClr val="000000">
                <a:alpha val="62745"/>
              </a:srgbClr>
            </a:outerShdw>
          </a:effectLst>
        </p:spPr>
        <p:txBody>
          <a:bodyPr anchorCtr="0" anchor="ctr" bIns="0" lIns="91425" spcFirstLastPara="1" rIns="91425" wrap="square" tIns="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אותנטיקציה</a:t>
            </a:r>
            <a:endParaRPr b="1" sz="1800">
              <a:solidFill>
                <a:schemeClr val="lt1"/>
              </a:solidFill>
              <a:latin typeface="Calibri"/>
              <a:ea typeface="Calibri"/>
              <a:cs typeface="Calibri"/>
              <a:sym typeface="Calibri"/>
            </a:endParaRPr>
          </a:p>
        </p:txBody>
      </p:sp>
      <p:cxnSp>
        <p:nvCxnSpPr>
          <p:cNvPr id="725" name="Google Shape;725;p57"/>
          <p:cNvCxnSpPr/>
          <p:nvPr/>
        </p:nvCxnSpPr>
        <p:spPr>
          <a:xfrm>
            <a:off x="11449514" y="2738333"/>
            <a:ext cx="55744" cy="4054752"/>
          </a:xfrm>
          <a:prstGeom prst="straightConnector1">
            <a:avLst/>
          </a:prstGeom>
          <a:noFill/>
          <a:ln cap="rnd" cmpd="sng" w="28575">
            <a:solidFill>
              <a:srgbClr val="7F7F7F"/>
            </a:solidFill>
            <a:prstDash val="dash"/>
            <a:round/>
            <a:headEnd len="sm" w="sm" type="none"/>
            <a:tailEnd len="sm" w="sm" type="none"/>
          </a:ln>
        </p:spPr>
      </p:cxnSp>
      <p:cxnSp>
        <p:nvCxnSpPr>
          <p:cNvPr id="726" name="Google Shape;726;p57"/>
          <p:cNvCxnSpPr/>
          <p:nvPr/>
        </p:nvCxnSpPr>
        <p:spPr>
          <a:xfrm>
            <a:off x="793713" y="2615609"/>
            <a:ext cx="0" cy="4497572"/>
          </a:xfrm>
          <a:prstGeom prst="straightConnector1">
            <a:avLst/>
          </a:prstGeom>
          <a:noFill/>
          <a:ln cap="rnd" cmpd="sng" w="28575">
            <a:solidFill>
              <a:srgbClr val="7F7F7F"/>
            </a:solidFill>
            <a:prstDash val="dash"/>
            <a:round/>
            <a:headEnd len="sm" w="sm" type="none"/>
            <a:tailEnd len="sm" w="sm" type="none"/>
          </a:ln>
        </p:spPr>
      </p:cxnSp>
      <p:sp>
        <p:nvSpPr>
          <p:cNvPr id="727" name="Google Shape;727;p57"/>
          <p:cNvSpPr/>
          <p:nvPr/>
        </p:nvSpPr>
        <p:spPr>
          <a:xfrm>
            <a:off x="1271181" y="3917013"/>
            <a:ext cx="9913421" cy="310450"/>
          </a:xfrm>
          <a:prstGeom prst="roundRect">
            <a:avLst>
              <a:gd fmla="val 16667" name="adj"/>
            </a:avLst>
          </a:prstGeom>
          <a:solidFill>
            <a:srgbClr val="DDEAF6"/>
          </a:solid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rgbClr val="2E75B5"/>
                </a:solidFill>
                <a:latin typeface="Tahoma"/>
                <a:ea typeface="Tahoma"/>
                <a:cs typeface="Tahoma"/>
                <a:sym typeface="Tahoma"/>
              </a:rPr>
              <a:t>הושג חיבור בשכבה השניה</a:t>
            </a:r>
            <a:endParaRPr sz="1600">
              <a:solidFill>
                <a:srgbClr val="2E75B5"/>
              </a:solidFill>
              <a:latin typeface="Tahoma"/>
              <a:ea typeface="Tahoma"/>
              <a:cs typeface="Tahoma"/>
              <a:sym typeface="Tahoma"/>
            </a:endParaRPr>
          </a:p>
        </p:txBody>
      </p:sp>
      <p:cxnSp>
        <p:nvCxnSpPr>
          <p:cNvPr id="728" name="Google Shape;728;p57"/>
          <p:cNvCxnSpPr/>
          <p:nvPr/>
        </p:nvCxnSpPr>
        <p:spPr>
          <a:xfrm>
            <a:off x="1259698" y="3917013"/>
            <a:ext cx="9924904" cy="0"/>
          </a:xfrm>
          <a:prstGeom prst="straightConnector1">
            <a:avLst/>
          </a:prstGeom>
          <a:noFill/>
          <a:ln cap="flat" cmpd="sng" w="19050">
            <a:solidFill>
              <a:schemeClr val="accent1"/>
            </a:solidFill>
            <a:prstDash val="dash"/>
            <a:miter lim="800000"/>
            <a:headEnd len="sm" w="sm" type="none"/>
            <a:tailEnd len="sm" w="sm" type="none"/>
          </a:ln>
        </p:spPr>
      </p:cxnSp>
      <p:sp>
        <p:nvSpPr>
          <p:cNvPr id="729" name="Google Shape;729;p57"/>
          <p:cNvSpPr/>
          <p:nvPr/>
        </p:nvSpPr>
        <p:spPr>
          <a:xfrm>
            <a:off x="5050247" y="4521158"/>
            <a:ext cx="2144815" cy="989270"/>
          </a:xfrm>
          <a:prstGeom prst="roundRect">
            <a:avLst>
              <a:gd fmla="val 16667" name="adj"/>
            </a:avLst>
          </a:prstGeom>
          <a:solidFill>
            <a:schemeClr val="lt2"/>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0">
            <a:noAutofit/>
          </a:bodyPr>
          <a:lstStyle/>
          <a:p>
            <a:pPr indent="0" lvl="0" marL="0" marR="0" rtl="1" algn="ctr">
              <a:spcBef>
                <a:spcPts val="0"/>
              </a:spcBef>
              <a:spcAft>
                <a:spcPts val="0"/>
              </a:spcAft>
              <a:buNone/>
            </a:pPr>
            <a:r>
              <a:rPr b="1" lang="en-US" sz="2000">
                <a:solidFill>
                  <a:schemeClr val="dk1"/>
                </a:solidFill>
                <a:latin typeface="Tahoma"/>
                <a:ea typeface="Tahoma"/>
                <a:cs typeface="Tahoma"/>
                <a:sym typeface="Tahoma"/>
              </a:rPr>
              <a:t>מה נשאר לעשות עכשיו?</a:t>
            </a:r>
            <a:endParaRPr b="1" sz="2000">
              <a:solidFill>
                <a:schemeClr val="dk1"/>
              </a:solidFill>
              <a:latin typeface="Tahoma"/>
              <a:ea typeface="Tahoma"/>
              <a:cs typeface="Tahoma"/>
              <a:sym typeface="Tahoma"/>
            </a:endParaRPr>
          </a:p>
        </p:txBody>
      </p:sp>
      <p:cxnSp>
        <p:nvCxnSpPr>
          <p:cNvPr id="730" name="Google Shape;730;p57"/>
          <p:cNvCxnSpPr/>
          <p:nvPr/>
        </p:nvCxnSpPr>
        <p:spPr>
          <a:xfrm>
            <a:off x="1579178" y="4417685"/>
            <a:ext cx="9167547" cy="499302"/>
          </a:xfrm>
          <a:prstGeom prst="straightConnector1">
            <a:avLst/>
          </a:prstGeom>
          <a:noFill/>
          <a:ln cap="flat" cmpd="sng" w="57150">
            <a:solidFill>
              <a:srgbClr val="2F5496"/>
            </a:solidFill>
            <a:prstDash val="solid"/>
            <a:miter lim="800000"/>
            <a:headEnd len="sm" w="sm" type="none"/>
            <a:tailEnd len="med" w="med" type="triangle"/>
          </a:ln>
        </p:spPr>
      </p:cxnSp>
      <p:cxnSp>
        <p:nvCxnSpPr>
          <p:cNvPr id="731" name="Google Shape;731;p57"/>
          <p:cNvCxnSpPr/>
          <p:nvPr/>
        </p:nvCxnSpPr>
        <p:spPr>
          <a:xfrm flipH="1">
            <a:off x="1579178" y="5090625"/>
            <a:ext cx="9167547" cy="28611"/>
          </a:xfrm>
          <a:prstGeom prst="straightConnector1">
            <a:avLst/>
          </a:prstGeom>
          <a:noFill/>
          <a:ln cap="flat" cmpd="sng" w="57150">
            <a:solidFill>
              <a:srgbClr val="548135"/>
            </a:solidFill>
            <a:prstDash val="solid"/>
            <a:miter lim="800000"/>
            <a:headEnd len="sm" w="sm" type="none"/>
            <a:tailEnd len="med" w="med" type="triangle"/>
          </a:ln>
        </p:spPr>
      </p:cxnSp>
      <p:cxnSp>
        <p:nvCxnSpPr>
          <p:cNvPr id="732" name="Google Shape;732;p57"/>
          <p:cNvCxnSpPr/>
          <p:nvPr/>
        </p:nvCxnSpPr>
        <p:spPr>
          <a:xfrm>
            <a:off x="1579178" y="5332566"/>
            <a:ext cx="9167547" cy="499302"/>
          </a:xfrm>
          <a:prstGeom prst="straightConnector1">
            <a:avLst/>
          </a:prstGeom>
          <a:noFill/>
          <a:ln cap="flat" cmpd="sng" w="57150">
            <a:solidFill>
              <a:srgbClr val="2F5496"/>
            </a:solidFill>
            <a:prstDash val="solid"/>
            <a:miter lim="800000"/>
            <a:headEnd len="sm" w="sm" type="none"/>
            <a:tailEnd len="med" w="med" type="triangle"/>
          </a:ln>
        </p:spPr>
      </p:cxnSp>
      <p:cxnSp>
        <p:nvCxnSpPr>
          <p:cNvPr id="733" name="Google Shape;733;p57"/>
          <p:cNvCxnSpPr/>
          <p:nvPr/>
        </p:nvCxnSpPr>
        <p:spPr>
          <a:xfrm flipH="1">
            <a:off x="1579178" y="6005506"/>
            <a:ext cx="9167547" cy="28611"/>
          </a:xfrm>
          <a:prstGeom prst="straightConnector1">
            <a:avLst/>
          </a:prstGeom>
          <a:noFill/>
          <a:ln cap="flat" cmpd="sng" w="57150">
            <a:solidFill>
              <a:srgbClr val="548135"/>
            </a:solidFill>
            <a:prstDash val="solid"/>
            <a:miter lim="800000"/>
            <a:headEnd len="sm" w="sm" type="none"/>
            <a:tailEnd len="med" w="med" type="triangle"/>
          </a:ln>
        </p:spPr>
      </p:cxnSp>
      <p:sp>
        <p:nvSpPr>
          <p:cNvPr id="734" name="Google Shape;734;p57"/>
          <p:cNvSpPr/>
          <p:nvPr/>
        </p:nvSpPr>
        <p:spPr>
          <a:xfrm>
            <a:off x="4911683" y="4963210"/>
            <a:ext cx="2273133" cy="738712"/>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DHCP Process</a:t>
            </a:r>
            <a:endParaRPr/>
          </a:p>
        </p:txBody>
      </p:sp>
      <p:sp>
        <p:nvSpPr>
          <p:cNvPr id="735" name="Google Shape;735;p57"/>
          <p:cNvSpPr/>
          <p:nvPr/>
        </p:nvSpPr>
        <p:spPr>
          <a:xfrm>
            <a:off x="1259698" y="6387310"/>
            <a:ext cx="9913421" cy="310450"/>
          </a:xfrm>
          <a:prstGeom prst="roundRect">
            <a:avLst>
              <a:gd fmla="val 16667" name="adj"/>
            </a:avLst>
          </a:prstGeom>
          <a:solidFill>
            <a:srgbClr val="DDEAF6"/>
          </a:solidFill>
          <a:ln>
            <a:noFill/>
          </a:ln>
        </p:spPr>
        <p:txBody>
          <a:bodyPr anchorCtr="0" anchor="ctr" bIns="45700" lIns="91425" spcFirstLastPara="1" rIns="91425" wrap="square" tIns="0">
            <a:noAutofit/>
          </a:bodyPr>
          <a:lstStyle/>
          <a:p>
            <a:pPr indent="0" lvl="0" marL="0" marR="0" rtl="1" algn="ctr">
              <a:spcBef>
                <a:spcPts val="0"/>
              </a:spcBef>
              <a:spcAft>
                <a:spcPts val="0"/>
              </a:spcAft>
              <a:buNone/>
            </a:pPr>
            <a:r>
              <a:rPr lang="en-US" sz="1600">
                <a:solidFill>
                  <a:srgbClr val="2E75B5"/>
                </a:solidFill>
                <a:latin typeface="Tahoma"/>
                <a:ea typeface="Tahoma"/>
                <a:cs typeface="Tahoma"/>
                <a:sym typeface="Tahoma"/>
              </a:rPr>
              <a:t>הושג חיבור בשכבה השלישית (יש IP, אפשר להתחיל לדבר!)</a:t>
            </a:r>
            <a:endParaRPr sz="1600">
              <a:solidFill>
                <a:srgbClr val="2E75B5"/>
              </a:solidFill>
              <a:latin typeface="Tahoma"/>
              <a:ea typeface="Tahoma"/>
              <a:cs typeface="Tahoma"/>
              <a:sym typeface="Tahoma"/>
            </a:endParaRPr>
          </a:p>
        </p:txBody>
      </p:sp>
      <p:cxnSp>
        <p:nvCxnSpPr>
          <p:cNvPr id="736" name="Google Shape;736;p57"/>
          <p:cNvCxnSpPr/>
          <p:nvPr/>
        </p:nvCxnSpPr>
        <p:spPr>
          <a:xfrm>
            <a:off x="1248215" y="6387310"/>
            <a:ext cx="9924904" cy="0"/>
          </a:xfrm>
          <a:prstGeom prst="straightConnector1">
            <a:avLst/>
          </a:prstGeom>
          <a:noFill/>
          <a:ln cap="flat" cmpd="sng" w="19050">
            <a:solidFill>
              <a:schemeClr val="accent1"/>
            </a:solidFill>
            <a:prstDash val="dash"/>
            <a:miter lim="800000"/>
            <a:headEnd len="sm" w="sm" type="none"/>
            <a:tailEnd len="sm" w="sm" type="none"/>
          </a:ln>
        </p:spPr>
      </p:cxnSp>
      <p:sp>
        <p:nvSpPr>
          <p:cNvPr id="737" name="Google Shape;737;p57"/>
          <p:cNvSpPr/>
          <p:nvPr/>
        </p:nvSpPr>
        <p:spPr>
          <a:xfrm>
            <a:off x="7507549" y="1614916"/>
            <a:ext cx="2588781" cy="1198167"/>
          </a:xfrm>
          <a:prstGeom prst="wedgeRoundRectCallout">
            <a:avLst>
              <a:gd fmla="val -74723" name="adj1"/>
              <a:gd fmla="val 21691" name="adj2"/>
              <a:gd fmla="val 16667" name="adj3"/>
            </a:avLst>
          </a:prstGeom>
          <a:solidFill>
            <a:schemeClr val="lt1"/>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lang="en-US" sz="1800">
                <a:solidFill>
                  <a:schemeClr val="dk1"/>
                </a:solidFill>
                <a:latin typeface="Calibri"/>
                <a:ea typeface="Calibri"/>
                <a:cs typeface="Calibri"/>
                <a:sym typeface="Calibri"/>
              </a:rPr>
              <a:t>ב-WPA2, כאן תתבצע לחיצת היד המרובעת</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4-Way Handshake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500"/>
                                        <p:tgtEl>
                                          <p:spTgt spid="716"/>
                                        </p:tgtEl>
                                      </p:cBhvr>
                                    </p:animEffect>
                                  </p:childTnLst>
                                </p:cTn>
                              </p:par>
                              <p:par>
                                <p:cTn fill="hold" nodeType="withEffect" presetClass="entr" presetID="10" presetSubtype="0">
                                  <p:stCondLst>
                                    <p:cond delay="0"/>
                                  </p:stCondLst>
                                  <p:childTnLst>
                                    <p:set>
                                      <p:cBhvr>
                                        <p:cTn dur="1" fill="hold">
                                          <p:stCondLst>
                                            <p:cond delay="0"/>
                                          </p:stCondLst>
                                        </p:cTn>
                                        <p:tgtEl>
                                          <p:spTgt spid="718"/>
                                        </p:tgtEl>
                                        <p:attrNameLst>
                                          <p:attrName>style.visibility</p:attrName>
                                        </p:attrNameLst>
                                      </p:cBhvr>
                                      <p:to>
                                        <p:strVal val="visible"/>
                                      </p:to>
                                    </p:set>
                                    <p:animEffect filter="fade" transition="in">
                                      <p:cBhvr>
                                        <p:cTn dur="500"/>
                                        <p:tgtEl>
                                          <p:spTgt spid="718"/>
                                        </p:tgtEl>
                                      </p:cBhvr>
                                    </p:animEffect>
                                  </p:childTnLst>
                                </p:cTn>
                              </p:par>
                              <p:par>
                                <p:cTn fill="hold" nodeType="withEffect" presetClass="entr" presetID="10" presetSubtype="0">
                                  <p:stCondLst>
                                    <p:cond delay="0"/>
                                  </p:stCondLst>
                                  <p:childTnLst>
                                    <p:set>
                                      <p:cBhvr>
                                        <p:cTn dur="1" fill="hold">
                                          <p:stCondLst>
                                            <p:cond delay="0"/>
                                          </p:stCondLst>
                                        </p:cTn>
                                        <p:tgtEl>
                                          <p:spTgt spid="719"/>
                                        </p:tgtEl>
                                        <p:attrNameLst>
                                          <p:attrName>style.visibility</p:attrName>
                                        </p:attrNameLst>
                                      </p:cBhvr>
                                      <p:to>
                                        <p:strVal val="visible"/>
                                      </p:to>
                                    </p:set>
                                    <p:animEffect filter="fade" transition="in">
                                      <p:cBhvr>
                                        <p:cTn dur="500"/>
                                        <p:tgtEl>
                                          <p:spTgt spid="719"/>
                                        </p:tgtEl>
                                      </p:cBhvr>
                                    </p:animEffect>
                                  </p:childTnLst>
                                </p:cTn>
                              </p:par>
                              <p:par>
                                <p:cTn fill="hold" nodeType="with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500"/>
                                        <p:tgtEl>
                                          <p:spTgt spid="720"/>
                                        </p:tgtEl>
                                      </p:cBhvr>
                                    </p:animEffect>
                                  </p:childTnLst>
                                </p:cTn>
                              </p:par>
                              <p:par>
                                <p:cTn fill="hold" nodeType="with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500"/>
                                        <p:tgtEl>
                                          <p:spTgt spid="717"/>
                                        </p:tgtEl>
                                      </p:cBhvr>
                                    </p:animEffect>
                                  </p:childTnLst>
                                </p:cTn>
                              </p:par>
                              <p:par>
                                <p:cTn fill="hold" nodeType="withEffect" presetClass="entr" presetID="10" presetSubtype="0">
                                  <p:stCondLst>
                                    <p:cond delay="0"/>
                                  </p:stCondLst>
                                  <p:childTnLst>
                                    <p:set>
                                      <p:cBhvr>
                                        <p:cTn dur="1" fill="hold">
                                          <p:stCondLst>
                                            <p:cond delay="0"/>
                                          </p:stCondLst>
                                        </p:cTn>
                                        <p:tgtEl>
                                          <p:spTgt spid="726"/>
                                        </p:tgtEl>
                                        <p:attrNameLst>
                                          <p:attrName>style.visibility</p:attrName>
                                        </p:attrNameLst>
                                      </p:cBhvr>
                                      <p:to>
                                        <p:strVal val="visible"/>
                                      </p:to>
                                    </p:set>
                                    <p:animEffect filter="fade" transition="in">
                                      <p:cBhvr>
                                        <p:cTn dur="500"/>
                                        <p:tgtEl>
                                          <p:spTgt spid="726"/>
                                        </p:tgtEl>
                                      </p:cBhvr>
                                    </p:animEffect>
                                  </p:childTnLst>
                                </p:cTn>
                              </p:par>
                              <p:par>
                                <p:cTn fill="hold" nodeType="with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500"/>
                                        <p:tgtEl>
                                          <p:spTgt spid="7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2"/>
                                        </p:tgtEl>
                                        <p:attrNameLst>
                                          <p:attrName>style.visibility</p:attrName>
                                        </p:attrNameLst>
                                      </p:cBhvr>
                                      <p:to>
                                        <p:strVal val="visible"/>
                                      </p:to>
                                    </p:set>
                                    <p:animEffect filter="fade" transition="in">
                                      <p:cBhvr>
                                        <p:cTn dur="500"/>
                                        <p:tgtEl>
                                          <p:spTgt spid="722"/>
                                        </p:tgtEl>
                                      </p:cBhvr>
                                    </p:animEffect>
                                  </p:childTnLst>
                                </p:cTn>
                              </p:par>
                              <p:par>
                                <p:cTn fill="hold" nodeType="with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500"/>
                                        <p:tgtEl>
                                          <p:spTgt spid="7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gtEl>
                                        <p:attrNameLst>
                                          <p:attrName>style.visibility</p:attrName>
                                        </p:attrNameLst>
                                      </p:cBhvr>
                                      <p:to>
                                        <p:strVal val="visible"/>
                                      </p:to>
                                    </p:set>
                                    <p:animEffect filter="fade" transition="in">
                                      <p:cBhvr>
                                        <p:cTn dur="500"/>
                                        <p:tgtEl>
                                          <p:spTgt spid="724"/>
                                        </p:tgtEl>
                                      </p:cBhvr>
                                    </p:animEffect>
                                  </p:childTnLst>
                                </p:cTn>
                              </p:par>
                              <p:par>
                                <p:cTn fill="hold" nodeType="withEffect" presetClass="entr" presetID="10" presetSubtype="0">
                                  <p:stCondLst>
                                    <p:cond delay="0"/>
                                  </p:stCondLst>
                                  <p:childTnLst>
                                    <p:set>
                                      <p:cBhvr>
                                        <p:cTn dur="1" fill="hold">
                                          <p:stCondLst>
                                            <p:cond delay="0"/>
                                          </p:stCondLst>
                                        </p:cTn>
                                        <p:tgtEl>
                                          <p:spTgt spid="723"/>
                                        </p:tgtEl>
                                        <p:attrNameLst>
                                          <p:attrName>style.visibility</p:attrName>
                                        </p:attrNameLst>
                                      </p:cBhvr>
                                      <p:to>
                                        <p:strVal val="visible"/>
                                      </p:to>
                                    </p:set>
                                    <p:animEffect filter="fade" transition="in">
                                      <p:cBhvr>
                                        <p:cTn dur="500"/>
                                        <p:tgtEl>
                                          <p:spTgt spid="7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500"/>
                                        <p:tgtEl>
                                          <p:spTgt spid="7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7"/>
                                        </p:tgtEl>
                                        <p:attrNameLst>
                                          <p:attrName>style.visibility</p:attrName>
                                        </p:attrNameLst>
                                      </p:cBhvr>
                                      <p:to>
                                        <p:strVal val="visible"/>
                                      </p:to>
                                    </p:set>
                                    <p:animEffect filter="fade" transition="in">
                                      <p:cBhvr>
                                        <p:cTn dur="500"/>
                                        <p:tgtEl>
                                          <p:spTgt spid="727"/>
                                        </p:tgtEl>
                                      </p:cBhvr>
                                    </p:animEffect>
                                  </p:childTnLst>
                                </p:cTn>
                              </p:par>
                              <p:par>
                                <p:cTn fill="hold" nodeType="with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500"/>
                                        <p:tgtEl>
                                          <p:spTgt spid="7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500"/>
                                        <p:tgtEl>
                                          <p:spTgt spid="7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729"/>
                                        </p:tgtEl>
                                      </p:cBhvr>
                                    </p:animEffect>
                                    <p:set>
                                      <p:cBhvr>
                                        <p:cTn dur="1" fill="hold">
                                          <p:stCondLst>
                                            <p:cond delay="500"/>
                                          </p:stCondLst>
                                        </p:cTn>
                                        <p:tgtEl>
                                          <p:spTgt spid="72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500"/>
                                        <p:tgtEl>
                                          <p:spTgt spid="734"/>
                                        </p:tgtEl>
                                      </p:cBhvr>
                                    </p:animEffect>
                                  </p:childTnLst>
                                </p:cTn>
                              </p:par>
                              <p:par>
                                <p:cTn fill="hold" nodeType="with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500"/>
                                        <p:tgtEl>
                                          <p:spTgt spid="73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500"/>
                                        <p:tgtEl>
                                          <p:spTgt spid="73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500"/>
                                        <p:tgtEl>
                                          <p:spTgt spid="73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500"/>
                                        <p:tgtEl>
                                          <p:spTgt spid="7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500"/>
                                        <p:tgtEl>
                                          <p:spTgt spid="735"/>
                                        </p:tgtEl>
                                      </p:cBhvr>
                                    </p:animEffect>
                                  </p:childTnLst>
                                </p:cTn>
                              </p:par>
                              <p:par>
                                <p:cTn fill="hold" nodeType="with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500"/>
                                        <p:tgtEl>
                                          <p:spTgt spid="7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58"/>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t/>
            </a:r>
            <a:endParaRPr b="1" i="0" sz="4400" u="none" cap="none" strike="noStrike">
              <a:solidFill>
                <a:schemeClr val="dk1"/>
              </a:solidFill>
              <a:latin typeface="Tahoma"/>
              <a:ea typeface="Tahoma"/>
              <a:cs typeface="Tahoma"/>
              <a:sym typeface="Tahoma"/>
            </a:endParaRPr>
          </a:p>
        </p:txBody>
      </p:sp>
      <p:sp>
        <p:nvSpPr>
          <p:cNvPr id="744" name="Google Shape;744;p58"/>
          <p:cNvSpPr txBox="1"/>
          <p:nvPr>
            <p:ph idx="1" type="body"/>
          </p:nvPr>
        </p:nvSpPr>
        <p:spPr>
          <a:xfrm>
            <a:off x="-300719" y="1619476"/>
            <a:ext cx="11811000" cy="1197429"/>
          </a:xfrm>
          <a:prstGeom prst="rect">
            <a:avLst/>
          </a:prstGeom>
          <a:noFill/>
          <a:ln>
            <a:noFill/>
          </a:ln>
        </p:spPr>
        <p:txBody>
          <a:bodyPr anchorCtr="0" anchor="t" bIns="45700" lIns="91425" spcFirstLastPara="1" rIns="91425" wrap="square" tIns="45700">
            <a:noAutofit/>
          </a:bodyPr>
          <a:lstStyle/>
          <a:p>
            <a:pPr indent="0" lvl="0" marL="0" marR="0" rtl="1" algn="ctr">
              <a:lnSpc>
                <a:spcPct val="100000"/>
              </a:lnSpc>
              <a:spcBef>
                <a:spcPts val="0"/>
              </a:spcBef>
              <a:spcAft>
                <a:spcPts val="0"/>
              </a:spcAft>
              <a:buClr>
                <a:srgbClr val="0099D5"/>
              </a:buClr>
              <a:buSzPts val="4000"/>
              <a:buFont typeface="Noto Sans Symbols"/>
              <a:buNone/>
            </a:pPr>
            <a:r>
              <a:rPr b="1" i="0" lang="en-US" sz="4000" u="none" cap="none" strike="noStrike">
                <a:solidFill>
                  <a:srgbClr val="0099D5"/>
                </a:solidFill>
                <a:latin typeface="Tahoma"/>
                <a:ea typeface="Tahoma"/>
                <a:cs typeface="Tahoma"/>
                <a:sym typeface="Tahoma"/>
              </a:rPr>
              <a:t>שאלות על WiFi?</a:t>
            </a:r>
            <a:endParaRPr b="1" i="0" sz="4000" u="none" cap="none" strike="noStrike">
              <a:solidFill>
                <a:srgbClr val="0099D5"/>
              </a:solidFill>
              <a:latin typeface="Tahoma"/>
              <a:ea typeface="Tahoma"/>
              <a:cs typeface="Tahoma"/>
              <a:sym typeface="Tahoma"/>
            </a:endParaRPr>
          </a:p>
        </p:txBody>
      </p:sp>
      <p:pic>
        <p:nvPicPr>
          <p:cNvPr descr="Image result for wifi funny human" id="745" name="Google Shape;745;p58"/>
          <p:cNvPicPr preferRelativeResize="0"/>
          <p:nvPr/>
        </p:nvPicPr>
        <p:blipFill rotWithShape="1">
          <a:blip r:embed="rId3">
            <a:alphaModFix/>
          </a:blip>
          <a:srcRect b="0" l="0" r="0" t="0"/>
          <a:stretch/>
        </p:blipFill>
        <p:spPr>
          <a:xfrm>
            <a:off x="3780518" y="2522991"/>
            <a:ext cx="4381500" cy="36004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500"/>
                                        <p:tgtEl>
                                          <p:spTgt spid="743"/>
                                        </p:tgtEl>
                                      </p:cBhvr>
                                    </p:animEffect>
                                  </p:childTnLst>
                                </p:cTn>
                              </p:par>
                              <p:par>
                                <p:cTn fill="hold" nodeType="withEffect" presetClass="entr" presetID="10" presetSubtype="0">
                                  <p:stCondLst>
                                    <p:cond delay="0"/>
                                  </p:stCondLst>
                                  <p:childTnLst>
                                    <p:set>
                                      <p:cBhvr>
                                        <p:cTn dur="1" fill="hold">
                                          <p:stCondLst>
                                            <p:cond delay="0"/>
                                          </p:stCondLst>
                                        </p:cTn>
                                        <p:tgtEl>
                                          <p:spTgt spid="744">
                                            <p:txEl>
                                              <p:pRg end="0" st="0"/>
                                            </p:txEl>
                                          </p:spTgt>
                                        </p:tgtEl>
                                        <p:attrNameLst>
                                          <p:attrName>style.visibility</p:attrName>
                                        </p:attrNameLst>
                                      </p:cBhvr>
                                      <p:to>
                                        <p:strVal val="visible"/>
                                      </p:to>
                                    </p:set>
                                    <p:animEffect filter="fade" transition="in">
                                      <p:cBhvr>
                                        <p:cTn dur="500"/>
                                        <p:tgtEl>
                                          <p:spTgt spid="74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500"/>
                                        <p:tgtEl>
                                          <p:spTgt spid="7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59"/>
          <p:cNvSpPr txBox="1"/>
          <p:nvPr>
            <p:ph idx="1" type="body"/>
          </p:nvPr>
        </p:nvSpPr>
        <p:spPr>
          <a:xfrm>
            <a:off x="2474811" y="1621577"/>
            <a:ext cx="6858452" cy="676455"/>
          </a:xfrm>
          <a:prstGeom prst="rect">
            <a:avLst/>
          </a:prstGeom>
          <a:noFill/>
          <a:ln>
            <a:noFill/>
          </a:ln>
        </p:spPr>
        <p:txBody>
          <a:bodyPr anchorCtr="0" anchor="t" bIns="45700" lIns="91425" spcFirstLastPara="1" rIns="91425" wrap="square" tIns="45700">
            <a:noAutofit/>
          </a:bodyPr>
          <a:lstStyle/>
          <a:p>
            <a:pPr indent="0" lvl="0" marL="0" marR="0" rtl="1" algn="ctr">
              <a:lnSpc>
                <a:spcPct val="100000"/>
              </a:lnSpc>
              <a:spcBef>
                <a:spcPts val="0"/>
              </a:spcBef>
              <a:spcAft>
                <a:spcPts val="0"/>
              </a:spcAft>
              <a:buClr>
                <a:srgbClr val="0099D5"/>
              </a:buClr>
              <a:buSzPts val="3600"/>
              <a:buFont typeface="Noto Sans Symbols"/>
              <a:buNone/>
            </a:pPr>
            <a:r>
              <a:rPr b="1" i="0" lang="en-US" sz="3600" u="none" cap="none" strike="noStrike">
                <a:solidFill>
                  <a:srgbClr val="0099D5"/>
                </a:solidFill>
                <a:latin typeface="Tahoma"/>
                <a:ea typeface="Tahoma"/>
                <a:cs typeface="Tahoma"/>
                <a:sym typeface="Tahoma"/>
              </a:rPr>
              <a:t>חלק ג'-</a:t>
            </a:r>
            <a:endParaRPr/>
          </a:p>
        </p:txBody>
      </p:sp>
      <p:sp>
        <p:nvSpPr>
          <p:cNvPr id="752" name="Google Shape;752;p59"/>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t/>
            </a:r>
            <a:endParaRPr b="1" i="0" sz="4400" u="none" cap="none" strike="noStrike">
              <a:solidFill>
                <a:schemeClr val="dk1"/>
              </a:solidFill>
              <a:latin typeface="Tahoma"/>
              <a:ea typeface="Tahoma"/>
              <a:cs typeface="Tahoma"/>
              <a:sym typeface="Tahoma"/>
            </a:endParaRPr>
          </a:p>
        </p:txBody>
      </p:sp>
      <p:sp>
        <p:nvSpPr>
          <p:cNvPr id="753" name="Google Shape;753;p59"/>
          <p:cNvSpPr txBox="1"/>
          <p:nvPr/>
        </p:nvSpPr>
        <p:spPr>
          <a:xfrm>
            <a:off x="144376" y="3862112"/>
            <a:ext cx="11963400" cy="1655700"/>
          </a:xfrm>
          <a:prstGeom prst="rect">
            <a:avLst/>
          </a:prstGeom>
          <a:noFill/>
          <a:ln>
            <a:noFill/>
          </a:ln>
        </p:spPr>
        <p:txBody>
          <a:bodyPr anchorCtr="0" anchor="t" bIns="45700" lIns="91425" spcFirstLastPara="1" rIns="91425" wrap="square" tIns="45700">
            <a:noAutofit/>
          </a:bodyPr>
          <a:lstStyle/>
          <a:p>
            <a:pPr indent="0" lvl="0" marL="0" marR="0" rtl="1" algn="ctr">
              <a:lnSpc>
                <a:spcPct val="90000"/>
              </a:lnSpc>
              <a:spcBef>
                <a:spcPts val="0"/>
              </a:spcBef>
              <a:spcAft>
                <a:spcPts val="0"/>
              </a:spcAft>
              <a:buClr>
                <a:schemeClr val="dk1"/>
              </a:buClr>
              <a:buSzPts val="3200"/>
              <a:buFont typeface="Noto Sans Symbols"/>
              <a:buNone/>
            </a:pPr>
            <a:r>
              <a:rPr lang="en-US" sz="3600">
                <a:solidFill>
                  <a:schemeClr val="dk1"/>
                </a:solidFill>
                <a:latin typeface="Tahoma"/>
                <a:ea typeface="Tahoma"/>
                <a:cs typeface="Tahoma"/>
                <a:sym typeface="Tahoma"/>
              </a:rPr>
              <a:t>היכרות עם כּוֹפְרָה ((Ransomware</a:t>
            </a:r>
            <a:endParaRPr/>
          </a:p>
        </p:txBody>
      </p:sp>
      <p:sp>
        <p:nvSpPr>
          <p:cNvPr id="754" name="Google Shape;754;p59"/>
          <p:cNvSpPr txBox="1"/>
          <p:nvPr/>
        </p:nvSpPr>
        <p:spPr>
          <a:xfrm>
            <a:off x="125476" y="2990312"/>
            <a:ext cx="11982300" cy="871800"/>
          </a:xfrm>
          <a:prstGeom prst="rect">
            <a:avLst/>
          </a:prstGeom>
          <a:noFill/>
          <a:ln>
            <a:noFill/>
          </a:ln>
        </p:spPr>
        <p:txBody>
          <a:bodyPr anchorCtr="0" anchor="b" bIns="45700" lIns="91425" spcFirstLastPara="1" rIns="91425" wrap="square" tIns="45700">
            <a:noAutofit/>
          </a:bodyPr>
          <a:lstStyle/>
          <a:p>
            <a:pPr indent="0" lvl="0" marL="0" marR="0" rtl="1" algn="ctr">
              <a:lnSpc>
                <a:spcPct val="90000"/>
              </a:lnSpc>
              <a:spcBef>
                <a:spcPts val="0"/>
              </a:spcBef>
              <a:spcAft>
                <a:spcPts val="0"/>
              </a:spcAft>
              <a:buClr>
                <a:schemeClr val="dk1"/>
              </a:buClr>
              <a:buSzPts val="5400"/>
              <a:buFont typeface="Tahoma"/>
              <a:buNone/>
            </a:pPr>
            <a:r>
              <a:rPr b="1" lang="en-US" sz="6000">
                <a:solidFill>
                  <a:schemeClr val="dk1"/>
                </a:solidFill>
                <a:latin typeface="Tahoma"/>
                <a:ea typeface="Tahoma"/>
                <a:cs typeface="Tahoma"/>
                <a:sym typeface="Tahoma"/>
              </a:rPr>
              <a:t>WannaCry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51">
                                            <p:txEl>
                                              <p:pRg end="0" st="0"/>
                                            </p:txEl>
                                          </p:spTgt>
                                        </p:tgtEl>
                                        <p:attrNameLst>
                                          <p:attrName>style.visibility</p:attrName>
                                        </p:attrNameLst>
                                      </p:cBhvr>
                                      <p:to>
                                        <p:strVal val="visible"/>
                                      </p:to>
                                    </p:set>
                                    <p:animEffect filter="fade" transition="in">
                                      <p:cBhvr>
                                        <p:cTn dur="500"/>
                                        <p:tgtEl>
                                          <p:spTgt spid="751">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500"/>
                                        <p:tgtEl>
                                          <p:spTgt spid="754"/>
                                        </p:tgtEl>
                                      </p:cBhvr>
                                    </p:animEffect>
                                  </p:childTnLst>
                                </p:cTn>
                              </p:par>
                              <p:par>
                                <p:cTn fill="hold" nodeType="with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500"/>
                                        <p:tgtEl>
                                          <p:spTgt spid="7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60"/>
          <p:cNvSpPr txBox="1"/>
          <p:nvPr>
            <p:ph idx="1" type="body"/>
          </p:nvPr>
        </p:nvSpPr>
        <p:spPr>
          <a:xfrm>
            <a:off x="156481" y="1155700"/>
            <a:ext cx="11811000" cy="5565775"/>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chemeClr val="dk1"/>
              </a:buClr>
              <a:buSzPts val="3200"/>
              <a:buFont typeface="Noto Sans Symbols"/>
              <a:buNone/>
            </a:pPr>
            <a:r>
              <a:rPr b="0" i="0" lang="en-US" sz="3200" u="none" cap="none" strike="noStrike">
                <a:solidFill>
                  <a:schemeClr val="dk1"/>
                </a:solidFill>
                <a:latin typeface="Tahoma"/>
                <a:ea typeface="Tahoma"/>
                <a:cs typeface="Tahoma"/>
                <a:sym typeface="Tahoma"/>
              </a:rPr>
              <a:t>תוכנה שמצפינה את מערכת הקבצים של המחשב שנדבק בה, ודורשת תשלום כופר כדי לאפשר את הגישה לקבצים מחדש.</a:t>
            </a:r>
            <a:endParaRPr/>
          </a:p>
        </p:txBody>
      </p:sp>
      <p:sp>
        <p:nvSpPr>
          <p:cNvPr id="761" name="Google Shape;761;p60"/>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תוכנת כּוֹפְרָה</a:t>
            </a:r>
            <a:endParaRPr/>
          </a:p>
        </p:txBody>
      </p:sp>
      <p:pic>
        <p:nvPicPr>
          <p:cNvPr descr="תוצאת תמונה עבור ‪file system picture‬‏" id="762" name="Google Shape;762;p60"/>
          <p:cNvPicPr preferRelativeResize="0"/>
          <p:nvPr/>
        </p:nvPicPr>
        <p:blipFill rotWithShape="1">
          <a:blip r:embed="rId3">
            <a:alphaModFix/>
          </a:blip>
          <a:srcRect b="0" l="0" r="0" t="0"/>
          <a:stretch/>
        </p:blipFill>
        <p:spPr>
          <a:xfrm>
            <a:off x="3143672" y="3356992"/>
            <a:ext cx="5679446" cy="2769171"/>
          </a:xfrm>
          <a:prstGeom prst="roundRect">
            <a:avLst>
              <a:gd fmla="val 16667" name="adj"/>
            </a:avLst>
          </a:prstGeom>
          <a:noFill/>
          <a:ln>
            <a:noFill/>
          </a:ln>
          <a:effectLst>
            <a:outerShdw blurRad="76200" rotWithShape="0" algn="tl" dir="7800000" dist="38100">
              <a:srgbClr val="000000">
                <a:alpha val="40000"/>
              </a:srgbClr>
            </a:outerShdw>
          </a:effectLst>
        </p:spPr>
      </p:pic>
      <p:grpSp>
        <p:nvGrpSpPr>
          <p:cNvPr id="763" name="Google Shape;763;p60"/>
          <p:cNvGrpSpPr/>
          <p:nvPr/>
        </p:nvGrpSpPr>
        <p:grpSpPr>
          <a:xfrm>
            <a:off x="5375920" y="3174430"/>
            <a:ext cx="1308126" cy="1520465"/>
            <a:chOff x="3779912" y="3123157"/>
            <a:chExt cx="1308126" cy="1520465"/>
          </a:xfrm>
        </p:grpSpPr>
        <p:pic>
          <p:nvPicPr>
            <p:cNvPr descr="תוצאת תמונה עבור ‪lock‬‏" id="764" name="Google Shape;764;p60"/>
            <p:cNvPicPr preferRelativeResize="0"/>
            <p:nvPr/>
          </p:nvPicPr>
          <p:blipFill rotWithShape="1">
            <a:blip r:embed="rId4">
              <a:alphaModFix/>
            </a:blip>
            <a:srcRect b="0" l="0" r="0" t="0"/>
            <a:stretch/>
          </p:blipFill>
          <p:spPr>
            <a:xfrm>
              <a:off x="3779912" y="3356992"/>
              <a:ext cx="1286630" cy="1286630"/>
            </a:xfrm>
            <a:prstGeom prst="rect">
              <a:avLst/>
            </a:prstGeom>
            <a:noFill/>
            <a:ln>
              <a:noFill/>
            </a:ln>
          </p:spPr>
        </p:pic>
        <p:pic>
          <p:nvPicPr>
            <p:cNvPr descr="תוצאת תמונה עבור ‪villain‬‏" id="765" name="Google Shape;765;p60"/>
            <p:cNvPicPr preferRelativeResize="0"/>
            <p:nvPr/>
          </p:nvPicPr>
          <p:blipFill rotWithShape="1">
            <a:blip r:embed="rId5">
              <a:alphaModFix/>
            </a:blip>
            <a:srcRect b="0" l="0" r="0" t="0"/>
            <a:stretch/>
          </p:blipFill>
          <p:spPr>
            <a:xfrm>
              <a:off x="4232499" y="3123157"/>
              <a:ext cx="855539" cy="855539"/>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762"/>
                                        </p:tgtEl>
                                        <p:attrNameLst>
                                          <p:attrName>style.visibility</p:attrName>
                                        </p:attrNameLst>
                                      </p:cBhvr>
                                      <p:to>
                                        <p:strVal val="visible"/>
                                      </p:to>
                                    </p:set>
                                    <p:animEffect filter="fade" transition="in">
                                      <p:cBhvr>
                                        <p:cTn dur="1000"/>
                                        <p:tgtEl>
                                          <p:spTgt spid="7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3"/>
                                        </p:tgtEl>
                                        <p:attrNameLst>
                                          <p:attrName>style.visibility</p:attrName>
                                        </p:attrNameLst>
                                      </p:cBhvr>
                                      <p:to>
                                        <p:strVal val="visible"/>
                                      </p:to>
                                    </p:set>
                                    <p:animEffect filter="fade" transition="in">
                                      <p:cBhvr>
                                        <p:cTn dur="1000"/>
                                        <p:tgtEl>
                                          <p:spTgt spid="7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pic>
        <p:nvPicPr>
          <p:cNvPr descr="https://www.wordfence.com/wp-content/uploads/2017/05/WannaCrypt.jpg" id="771" name="Google Shape;771;p61"/>
          <p:cNvPicPr preferRelativeResize="0"/>
          <p:nvPr/>
        </p:nvPicPr>
        <p:blipFill rotWithShape="1">
          <a:blip r:embed="rId3">
            <a:alphaModFix/>
          </a:blip>
          <a:srcRect b="0" l="0" r="0" t="0"/>
          <a:stretch/>
        </p:blipFill>
        <p:spPr>
          <a:xfrm>
            <a:off x="2711624" y="1542070"/>
            <a:ext cx="6922142" cy="5199298"/>
          </a:xfrm>
          <a:prstGeom prst="rect">
            <a:avLst/>
          </a:prstGeom>
          <a:noFill/>
          <a:ln>
            <a:noFill/>
          </a:ln>
        </p:spPr>
      </p:pic>
      <p:sp>
        <p:nvSpPr>
          <p:cNvPr id="772" name="Google Shape;772;p61"/>
          <p:cNvSpPr txBox="1"/>
          <p:nvPr/>
        </p:nvSpPr>
        <p:spPr>
          <a:xfrm>
            <a:off x="2057895" y="0"/>
            <a:ext cx="8229600" cy="1143000"/>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Clr>
                <a:schemeClr val="dk1"/>
              </a:buClr>
              <a:buSzPts val="4400"/>
              <a:buFont typeface="Tahoma"/>
              <a:buNone/>
            </a:pPr>
            <a:r>
              <a:rPr lang="en-US" sz="4400">
                <a:solidFill>
                  <a:schemeClr val="dk1"/>
                </a:solidFill>
                <a:latin typeface="Tahoma"/>
                <a:ea typeface="Tahoma"/>
                <a:cs typeface="Tahoma"/>
                <a:sym typeface="Tahoma"/>
              </a:rPr>
              <a:t>WannaCry</a:t>
            </a:r>
            <a:endParaRPr sz="4400">
              <a:solidFill>
                <a:schemeClr val="dk1"/>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7"/>
          <p:cNvSpPr txBox="1"/>
          <p:nvPr>
            <p:ph type="title"/>
          </p:nvPr>
        </p:nvSpPr>
        <p:spPr>
          <a:xfrm>
            <a:off x="435935" y="36013"/>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איך לומדים למבחן?</a:t>
            </a:r>
            <a:endParaRPr b="1" i="0" sz="4400" u="none" cap="none" strike="noStrike">
              <a:solidFill>
                <a:schemeClr val="dk1"/>
              </a:solidFill>
              <a:latin typeface="Tahoma"/>
              <a:ea typeface="Tahoma"/>
              <a:cs typeface="Tahoma"/>
              <a:sym typeface="Tahoma"/>
            </a:endParaRPr>
          </a:p>
        </p:txBody>
      </p:sp>
      <p:sp>
        <p:nvSpPr>
          <p:cNvPr id="129" name="Google Shape;129;p17"/>
          <p:cNvSpPr txBox="1"/>
          <p:nvPr>
            <p:ph idx="1" type="body"/>
          </p:nvPr>
        </p:nvSpPr>
        <p:spPr>
          <a:xfrm>
            <a:off x="281225" y="5700898"/>
            <a:ext cx="11616607" cy="1157101"/>
          </a:xfrm>
          <a:prstGeom prst="rect">
            <a:avLst/>
          </a:prstGeom>
          <a:noFill/>
          <a:ln>
            <a:noFill/>
          </a:ln>
        </p:spPr>
        <p:txBody>
          <a:bodyPr anchorCtr="0" anchor="t" bIns="45700" lIns="91425" spcFirstLastPara="1" rIns="91425" wrap="square" tIns="45700">
            <a:noAutofit/>
          </a:bodyPr>
          <a:lstStyle/>
          <a:p>
            <a:pPr indent="-292100" lvl="0" marL="292100" marR="0" rtl="1" algn="ctr">
              <a:lnSpc>
                <a:spcPct val="100000"/>
              </a:lnSpc>
              <a:spcBef>
                <a:spcPts val="0"/>
              </a:spcBef>
              <a:spcAft>
                <a:spcPts val="0"/>
              </a:spcAft>
              <a:buClr>
                <a:schemeClr val="dk1"/>
              </a:buClr>
              <a:buSzPts val="2800"/>
              <a:buFont typeface="Noto Sans Symbols"/>
              <a:buChar char="▪"/>
            </a:pPr>
            <a:r>
              <a:rPr b="1" i="0" lang="en-US" sz="2800" u="none" cap="none" strike="noStrike">
                <a:solidFill>
                  <a:schemeClr val="dk1"/>
                </a:solidFill>
                <a:latin typeface="Tahoma"/>
                <a:ea typeface="Tahoma"/>
                <a:cs typeface="Tahoma"/>
                <a:sym typeface="Tahoma"/>
              </a:rPr>
              <a:t>כל נושא שלא ברור עד הסוף – מבררים עם חבר או איתי!</a:t>
            </a:r>
            <a:endParaRPr/>
          </a:p>
          <a:p>
            <a:pPr indent="-292100" lvl="0" marL="292100" marR="0" rtl="1" algn="ctr">
              <a:lnSpc>
                <a:spcPct val="100000"/>
              </a:lnSpc>
              <a:spcBef>
                <a:spcPts val="1000"/>
              </a:spcBef>
              <a:spcAft>
                <a:spcPts val="0"/>
              </a:spcAft>
              <a:buClr>
                <a:schemeClr val="dk1"/>
              </a:buClr>
              <a:buSzPts val="2800"/>
              <a:buFont typeface="Noto Sans Symbols"/>
              <a:buChar char="▪"/>
            </a:pPr>
            <a:r>
              <a:rPr b="1" i="0" lang="en-US" sz="2800" u="none" cap="none" strike="noStrike">
                <a:solidFill>
                  <a:schemeClr val="dk1"/>
                </a:solidFill>
                <a:latin typeface="Tahoma"/>
                <a:ea typeface="Tahoma"/>
                <a:cs typeface="Tahoma"/>
                <a:sym typeface="Tahoma"/>
              </a:rPr>
              <a:t>אפשר לשלוח אלי נושאים לשיעור החזרה</a:t>
            </a:r>
            <a:endParaRPr b="0" i="0" sz="2800" u="none" cap="none" strike="noStrike">
              <a:solidFill>
                <a:schemeClr val="dk1"/>
              </a:solidFill>
              <a:latin typeface="Tahoma"/>
              <a:ea typeface="Tahoma"/>
              <a:cs typeface="Tahoma"/>
              <a:sym typeface="Tahoma"/>
            </a:endParaRPr>
          </a:p>
        </p:txBody>
      </p:sp>
      <p:sp>
        <p:nvSpPr>
          <p:cNvPr id="130" name="Google Shape;130;p17"/>
          <p:cNvSpPr/>
          <p:nvPr/>
        </p:nvSpPr>
        <p:spPr>
          <a:xfrm>
            <a:off x="11185450" y="1254135"/>
            <a:ext cx="712382" cy="712382"/>
          </a:xfrm>
          <a:prstGeom prst="ellipse">
            <a:avLst/>
          </a:prstGeom>
          <a:gradFill>
            <a:gsLst>
              <a:gs pos="0">
                <a:srgbClr val="1E4E79"/>
              </a:gs>
              <a:gs pos="100000">
                <a:srgbClr val="0070C0"/>
              </a:gs>
            </a:gsLst>
            <a:lin ang="5400000" scaled="0"/>
          </a:gra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chemeClr val="lt1"/>
                </a:solidFill>
                <a:latin typeface="Trebuchet MS"/>
                <a:ea typeface="Trebuchet MS"/>
                <a:cs typeface="Trebuchet MS"/>
                <a:sym typeface="Trebuchet MS"/>
              </a:rPr>
              <a:t>1</a:t>
            </a:r>
            <a:endParaRPr/>
          </a:p>
        </p:txBody>
      </p:sp>
      <p:sp>
        <p:nvSpPr>
          <p:cNvPr id="131" name="Google Shape;131;p17"/>
          <p:cNvSpPr txBox="1"/>
          <p:nvPr/>
        </p:nvSpPr>
        <p:spPr>
          <a:xfrm>
            <a:off x="1380110" y="1260258"/>
            <a:ext cx="9661452" cy="712382"/>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chemeClr val="dk1"/>
              </a:buClr>
              <a:buSzPts val="3200"/>
              <a:buFont typeface="Noto Sans Symbols"/>
              <a:buNone/>
            </a:pPr>
            <a:r>
              <a:rPr b="0" i="0" lang="en-US" sz="3200" u="none" cap="none" strike="noStrike">
                <a:solidFill>
                  <a:schemeClr val="dk1"/>
                </a:solidFill>
                <a:latin typeface="Tahoma"/>
                <a:ea typeface="Tahoma"/>
                <a:cs typeface="Tahoma"/>
                <a:sym typeface="Tahoma"/>
              </a:rPr>
              <a:t>עוברים על מצגות השיעורים </a:t>
            </a:r>
            <a:r>
              <a:rPr b="0" i="0" lang="en-US" sz="2800" u="none" cap="none" strike="noStrike">
                <a:solidFill>
                  <a:schemeClr val="dk1"/>
                </a:solidFill>
                <a:latin typeface="Tahoma"/>
                <a:ea typeface="Tahoma"/>
                <a:cs typeface="Tahoma"/>
                <a:sym typeface="Tahoma"/>
              </a:rPr>
              <a:t>(לקרוא הערות!)</a:t>
            </a:r>
            <a:endParaRPr b="0" i="0" sz="2800" u="none" cap="none" strike="noStrike">
              <a:solidFill>
                <a:schemeClr val="dk1"/>
              </a:solidFill>
              <a:latin typeface="Tahoma"/>
              <a:ea typeface="Tahoma"/>
              <a:cs typeface="Tahoma"/>
              <a:sym typeface="Tahoma"/>
            </a:endParaRPr>
          </a:p>
        </p:txBody>
      </p:sp>
      <p:sp>
        <p:nvSpPr>
          <p:cNvPr id="132" name="Google Shape;132;p17"/>
          <p:cNvSpPr/>
          <p:nvPr/>
        </p:nvSpPr>
        <p:spPr>
          <a:xfrm>
            <a:off x="11185450" y="2118010"/>
            <a:ext cx="712382" cy="712382"/>
          </a:xfrm>
          <a:prstGeom prst="ellipse">
            <a:avLst/>
          </a:prstGeom>
          <a:gradFill>
            <a:gsLst>
              <a:gs pos="0">
                <a:srgbClr val="1E4E79"/>
              </a:gs>
              <a:gs pos="100000">
                <a:srgbClr val="0070C0"/>
              </a:gs>
            </a:gsLst>
            <a:lin ang="5400000" scaled="0"/>
          </a:gra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chemeClr val="lt1"/>
                </a:solidFill>
                <a:latin typeface="Trebuchet MS"/>
                <a:ea typeface="Trebuchet MS"/>
                <a:cs typeface="Trebuchet MS"/>
                <a:sym typeface="Trebuchet MS"/>
              </a:rPr>
              <a:t>2</a:t>
            </a:r>
            <a:endParaRPr b="1" i="0" sz="3600" u="none" cap="none" strike="noStrike">
              <a:solidFill>
                <a:schemeClr val="lt1"/>
              </a:solidFill>
              <a:latin typeface="Trebuchet MS"/>
              <a:ea typeface="Trebuchet MS"/>
              <a:cs typeface="Trebuchet MS"/>
              <a:sym typeface="Trebuchet MS"/>
            </a:endParaRPr>
          </a:p>
        </p:txBody>
      </p:sp>
      <p:sp>
        <p:nvSpPr>
          <p:cNvPr id="133" name="Google Shape;133;p17"/>
          <p:cNvSpPr txBox="1"/>
          <p:nvPr/>
        </p:nvSpPr>
        <p:spPr>
          <a:xfrm>
            <a:off x="1380110" y="2134086"/>
            <a:ext cx="9661452" cy="712382"/>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chemeClr val="dk1"/>
              </a:buClr>
              <a:buSzPts val="3200"/>
              <a:buFont typeface="Noto Sans Symbols"/>
              <a:buNone/>
            </a:pPr>
            <a:r>
              <a:rPr b="0" i="0" lang="en-US" sz="3200" u="none" cap="none" strike="noStrike">
                <a:solidFill>
                  <a:schemeClr val="dk1"/>
                </a:solidFill>
                <a:latin typeface="Tahoma"/>
                <a:ea typeface="Tahoma"/>
                <a:cs typeface="Tahoma"/>
                <a:sym typeface="Tahoma"/>
              </a:rPr>
              <a:t>קוראים את פתרונות התרגילים</a:t>
            </a:r>
            <a:endParaRPr b="0" i="0" sz="3200" u="none" cap="none" strike="noStrike">
              <a:solidFill>
                <a:schemeClr val="dk1"/>
              </a:solidFill>
              <a:latin typeface="Tahoma"/>
              <a:ea typeface="Tahoma"/>
              <a:cs typeface="Tahoma"/>
              <a:sym typeface="Tahoma"/>
            </a:endParaRPr>
          </a:p>
        </p:txBody>
      </p:sp>
      <p:sp>
        <p:nvSpPr>
          <p:cNvPr id="134" name="Google Shape;134;p17"/>
          <p:cNvSpPr/>
          <p:nvPr/>
        </p:nvSpPr>
        <p:spPr>
          <a:xfrm>
            <a:off x="11185450" y="2970999"/>
            <a:ext cx="712382" cy="712382"/>
          </a:xfrm>
          <a:prstGeom prst="ellipse">
            <a:avLst/>
          </a:prstGeom>
          <a:gradFill>
            <a:gsLst>
              <a:gs pos="0">
                <a:srgbClr val="1E4E79"/>
              </a:gs>
              <a:gs pos="100000">
                <a:srgbClr val="0070C0"/>
              </a:gs>
            </a:gsLst>
            <a:lin ang="5400000" scaled="0"/>
          </a:gra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chemeClr val="lt1"/>
                </a:solidFill>
                <a:latin typeface="Trebuchet MS"/>
                <a:ea typeface="Trebuchet MS"/>
                <a:cs typeface="Trebuchet MS"/>
                <a:sym typeface="Trebuchet MS"/>
              </a:rPr>
              <a:t>3</a:t>
            </a:r>
            <a:endParaRPr b="1" i="0" sz="3600" u="none" cap="none" strike="noStrike">
              <a:solidFill>
                <a:schemeClr val="lt1"/>
              </a:solidFill>
              <a:latin typeface="Trebuchet MS"/>
              <a:ea typeface="Trebuchet MS"/>
              <a:cs typeface="Trebuchet MS"/>
              <a:sym typeface="Trebuchet MS"/>
            </a:endParaRPr>
          </a:p>
        </p:txBody>
      </p:sp>
      <p:sp>
        <p:nvSpPr>
          <p:cNvPr id="135" name="Google Shape;135;p17"/>
          <p:cNvSpPr txBox="1"/>
          <p:nvPr/>
        </p:nvSpPr>
        <p:spPr>
          <a:xfrm>
            <a:off x="1380110" y="3012638"/>
            <a:ext cx="9661452" cy="712382"/>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chemeClr val="dk1"/>
              </a:buClr>
              <a:buSzPts val="3200"/>
              <a:buFont typeface="Noto Sans Symbols"/>
              <a:buNone/>
            </a:pPr>
            <a:r>
              <a:rPr b="0" i="0" lang="en-US" sz="3200" u="none" cap="none" strike="noStrike">
                <a:solidFill>
                  <a:schemeClr val="dk1"/>
                </a:solidFill>
                <a:latin typeface="Tahoma"/>
                <a:ea typeface="Tahoma"/>
                <a:cs typeface="Tahoma"/>
                <a:sym typeface="Tahoma"/>
              </a:rPr>
              <a:t>עונים על כל החידונים השבועיים</a:t>
            </a:r>
            <a:endParaRPr b="0" i="0" sz="3200" u="none" cap="none" strike="noStrike">
              <a:solidFill>
                <a:schemeClr val="dk1"/>
              </a:solidFill>
              <a:latin typeface="Tahoma"/>
              <a:ea typeface="Tahoma"/>
              <a:cs typeface="Tahoma"/>
              <a:sym typeface="Tahoma"/>
            </a:endParaRPr>
          </a:p>
        </p:txBody>
      </p:sp>
      <p:sp>
        <p:nvSpPr>
          <p:cNvPr id="136" name="Google Shape;136;p17"/>
          <p:cNvSpPr/>
          <p:nvPr/>
        </p:nvSpPr>
        <p:spPr>
          <a:xfrm>
            <a:off x="11185450" y="3856646"/>
            <a:ext cx="712382" cy="712382"/>
          </a:xfrm>
          <a:prstGeom prst="ellipse">
            <a:avLst/>
          </a:prstGeom>
          <a:gradFill>
            <a:gsLst>
              <a:gs pos="0">
                <a:srgbClr val="1E4E79"/>
              </a:gs>
              <a:gs pos="100000">
                <a:srgbClr val="0070C0"/>
              </a:gs>
            </a:gsLst>
            <a:lin ang="5400000" scaled="0"/>
          </a:gra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chemeClr val="lt1"/>
                </a:solidFill>
                <a:latin typeface="Trebuchet MS"/>
                <a:ea typeface="Trebuchet MS"/>
                <a:cs typeface="Trebuchet MS"/>
                <a:sym typeface="Trebuchet MS"/>
              </a:rPr>
              <a:t>4</a:t>
            </a:r>
            <a:endParaRPr b="1" i="0" sz="3600" u="none" cap="none" strike="noStrike">
              <a:solidFill>
                <a:schemeClr val="lt1"/>
              </a:solidFill>
              <a:latin typeface="Trebuchet MS"/>
              <a:ea typeface="Trebuchet MS"/>
              <a:cs typeface="Trebuchet MS"/>
              <a:sym typeface="Trebuchet MS"/>
            </a:endParaRPr>
          </a:p>
        </p:txBody>
      </p:sp>
      <p:sp>
        <p:nvSpPr>
          <p:cNvPr id="137" name="Google Shape;137;p17"/>
          <p:cNvSpPr txBox="1"/>
          <p:nvPr/>
        </p:nvSpPr>
        <p:spPr>
          <a:xfrm>
            <a:off x="1380110" y="3914361"/>
            <a:ext cx="9661452" cy="712382"/>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chemeClr val="dk1"/>
              </a:buClr>
              <a:buSzPts val="3200"/>
              <a:buFont typeface="Noto Sans Symbols"/>
              <a:buNone/>
            </a:pPr>
            <a:r>
              <a:rPr b="0" i="0" lang="en-US" sz="3200" u="none" cap="none" strike="noStrike">
                <a:solidFill>
                  <a:schemeClr val="dk1"/>
                </a:solidFill>
                <a:latin typeface="Tahoma"/>
                <a:ea typeface="Tahoma"/>
                <a:cs typeface="Tahoma"/>
                <a:sym typeface="Tahoma"/>
              </a:rPr>
              <a:t>עונים על תרגול החזרה יחד עם חבר/ה</a:t>
            </a:r>
            <a:endParaRPr b="0" i="0" sz="3200" u="none" cap="none" strike="noStrike">
              <a:solidFill>
                <a:schemeClr val="dk1"/>
              </a:solidFill>
              <a:latin typeface="Tahoma"/>
              <a:ea typeface="Tahoma"/>
              <a:cs typeface="Tahoma"/>
              <a:sym typeface="Tahoma"/>
            </a:endParaRPr>
          </a:p>
        </p:txBody>
      </p:sp>
      <p:sp>
        <p:nvSpPr>
          <p:cNvPr id="138" name="Google Shape;138;p17"/>
          <p:cNvSpPr/>
          <p:nvPr/>
        </p:nvSpPr>
        <p:spPr>
          <a:xfrm>
            <a:off x="11185450" y="4724535"/>
            <a:ext cx="712382" cy="712382"/>
          </a:xfrm>
          <a:prstGeom prst="ellipse">
            <a:avLst/>
          </a:prstGeom>
          <a:gradFill>
            <a:gsLst>
              <a:gs pos="0">
                <a:srgbClr val="1E4E79"/>
              </a:gs>
              <a:gs pos="100000">
                <a:srgbClr val="0070C0"/>
              </a:gs>
            </a:gsLst>
            <a:lin ang="5400000" scaled="0"/>
          </a:gra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chemeClr val="lt1"/>
                </a:solidFill>
                <a:latin typeface="Trebuchet MS"/>
                <a:ea typeface="Trebuchet MS"/>
                <a:cs typeface="Trebuchet MS"/>
                <a:sym typeface="Trebuchet MS"/>
              </a:rPr>
              <a:t>5</a:t>
            </a:r>
            <a:endParaRPr b="1" i="0" sz="3600" u="none" cap="none" strike="noStrike">
              <a:solidFill>
                <a:schemeClr val="lt1"/>
              </a:solidFill>
              <a:latin typeface="Trebuchet MS"/>
              <a:ea typeface="Trebuchet MS"/>
              <a:cs typeface="Trebuchet MS"/>
              <a:sym typeface="Trebuchet MS"/>
            </a:endParaRPr>
          </a:p>
        </p:txBody>
      </p:sp>
      <p:sp>
        <p:nvSpPr>
          <p:cNvPr id="139" name="Google Shape;139;p17"/>
          <p:cNvSpPr txBox="1"/>
          <p:nvPr/>
        </p:nvSpPr>
        <p:spPr>
          <a:xfrm>
            <a:off x="1380110" y="4781683"/>
            <a:ext cx="9661452" cy="712382"/>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chemeClr val="dk1"/>
              </a:buClr>
              <a:buSzPts val="3200"/>
              <a:buFont typeface="Noto Sans Symbols"/>
              <a:buNone/>
            </a:pPr>
            <a:r>
              <a:rPr b="0" i="0" lang="en-US" sz="3200" u="none" cap="none" strike="noStrike">
                <a:solidFill>
                  <a:schemeClr val="dk1"/>
                </a:solidFill>
                <a:latin typeface="Tahoma"/>
                <a:ea typeface="Tahoma"/>
                <a:cs typeface="Tahoma"/>
                <a:sym typeface="Tahoma"/>
              </a:rPr>
              <a:t>בוחנים אחד את השני בעזרת בנק המושגים</a:t>
            </a:r>
            <a:endParaRPr b="0" i="0" sz="3200" u="none" cap="none" strike="noStrike">
              <a:solidFill>
                <a:schemeClr val="dk1"/>
              </a:solidFill>
              <a:latin typeface="Tahoma"/>
              <a:ea typeface="Tahoma"/>
              <a:cs typeface="Tahoma"/>
              <a:sym typeface="Tahoma"/>
            </a:endParaRPr>
          </a:p>
        </p:txBody>
      </p:sp>
      <p:pic>
        <p:nvPicPr>
          <p:cNvPr descr="https://thecandykitty.files.wordpress.com/2013/07/1386356-bigthumbnail1.jpg?w=560" id="140" name="Google Shape;140;p17"/>
          <p:cNvPicPr preferRelativeResize="0"/>
          <p:nvPr/>
        </p:nvPicPr>
        <p:blipFill rotWithShape="1">
          <a:blip r:embed="rId3">
            <a:alphaModFix/>
          </a:blip>
          <a:srcRect b="0" l="0" r="0" t="0"/>
          <a:stretch/>
        </p:blipFill>
        <p:spPr>
          <a:xfrm>
            <a:off x="101756" y="242679"/>
            <a:ext cx="2781731" cy="2540648"/>
          </a:xfrm>
          <a:prstGeom prst="rect">
            <a:avLst/>
          </a:prstGeom>
          <a:noFill/>
          <a:ln cap="sq" cmpd="sng" w="9525">
            <a:solidFill>
              <a:srgbClr val="FFFFFF"/>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20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20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20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2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2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0" st="0"/>
                                            </p:txEl>
                                          </p:spTgt>
                                        </p:tgtEl>
                                        <p:attrNameLst>
                                          <p:attrName>style.visibility</p:attrName>
                                        </p:attrNameLst>
                                      </p:cBhvr>
                                      <p:to>
                                        <p:strVal val="visible"/>
                                      </p:to>
                                    </p:set>
                                    <p:animEffect filter="fade" transition="in">
                                      <p:cBhvr>
                                        <p:cTn dur="500"/>
                                        <p:tgtEl>
                                          <p:spTgt spid="1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1" st="1"/>
                                            </p:txEl>
                                          </p:spTgt>
                                        </p:tgtEl>
                                        <p:attrNameLst>
                                          <p:attrName>style.visibility</p:attrName>
                                        </p:attrNameLst>
                                      </p:cBhvr>
                                      <p:to>
                                        <p:strVal val="visible"/>
                                      </p:to>
                                    </p:set>
                                    <p:animEffect filter="fade" transition="in">
                                      <p:cBhvr>
                                        <p:cTn dur="500"/>
                                        <p:tgtEl>
                                          <p:spTgt spid="12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62"/>
          <p:cNvSpPr txBox="1"/>
          <p:nvPr>
            <p:ph type="title"/>
          </p:nvPr>
        </p:nvSpPr>
        <p:spPr>
          <a:xfrm>
            <a:off x="1991544" y="2564904"/>
            <a:ext cx="8229600" cy="1143000"/>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7600"/>
              <a:buFont typeface="Tahoma"/>
              <a:buNone/>
            </a:pPr>
            <a:r>
              <a:rPr b="1" i="0" lang="en-US" sz="7600" u="none" cap="none" strike="noStrike">
                <a:solidFill>
                  <a:schemeClr val="dk1"/>
                </a:solidFill>
                <a:latin typeface="Tahoma"/>
                <a:ea typeface="Tahoma"/>
                <a:cs typeface="Tahoma"/>
                <a:sym typeface="Tahoma"/>
              </a:rPr>
              <a:t>12/05/17</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pic>
        <p:nvPicPr>
          <p:cNvPr id="784" name="Google Shape;784;p63"/>
          <p:cNvPicPr preferRelativeResize="0"/>
          <p:nvPr/>
        </p:nvPicPr>
        <p:blipFill rotWithShape="1">
          <a:blip r:embed="rId3">
            <a:alphaModFix/>
          </a:blip>
          <a:srcRect b="6984" l="35878" r="29850" t="13425"/>
          <a:stretch/>
        </p:blipFill>
        <p:spPr>
          <a:xfrm>
            <a:off x="1703512" y="4431045"/>
            <a:ext cx="1774048" cy="2316390"/>
          </a:xfrm>
          <a:prstGeom prst="rect">
            <a:avLst/>
          </a:prstGeom>
          <a:noFill/>
          <a:ln>
            <a:noFill/>
          </a:ln>
        </p:spPr>
      </p:pic>
      <p:sp>
        <p:nvSpPr>
          <p:cNvPr id="785" name="Google Shape;785;p63"/>
          <p:cNvSpPr txBox="1"/>
          <p:nvPr>
            <p:ph type="title"/>
          </p:nvPr>
        </p:nvSpPr>
        <p:spPr>
          <a:xfrm>
            <a:off x="8541886" y="6093296"/>
            <a:ext cx="1528086" cy="720080"/>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12/05/17</a:t>
            </a:r>
            <a:endParaRPr/>
          </a:p>
        </p:txBody>
      </p:sp>
      <p:sp>
        <p:nvSpPr>
          <p:cNvPr id="786" name="Google Shape;786;p63"/>
          <p:cNvSpPr txBox="1"/>
          <p:nvPr/>
        </p:nvSpPr>
        <p:spPr>
          <a:xfrm>
            <a:off x="1981200" y="-39261"/>
            <a:ext cx="8229600" cy="1143000"/>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Clr>
                <a:schemeClr val="dk1"/>
              </a:buClr>
              <a:buSzPts val="4400"/>
              <a:buFont typeface="Tahoma"/>
              <a:buNone/>
            </a:pPr>
            <a:r>
              <a:rPr lang="en-US" sz="4400">
                <a:solidFill>
                  <a:schemeClr val="dk1"/>
                </a:solidFill>
                <a:latin typeface="Tahoma"/>
                <a:ea typeface="Tahoma"/>
                <a:cs typeface="Tahoma"/>
                <a:sym typeface="Tahoma"/>
              </a:rPr>
              <a:t>WannaCry</a:t>
            </a:r>
            <a:endParaRPr sz="4400">
              <a:solidFill>
                <a:schemeClr val="dk1"/>
              </a:solidFill>
              <a:latin typeface="Tahoma"/>
              <a:ea typeface="Tahoma"/>
              <a:cs typeface="Tahoma"/>
              <a:sym typeface="Tahoma"/>
            </a:endParaRPr>
          </a:p>
        </p:txBody>
      </p:sp>
      <p:sp>
        <p:nvSpPr>
          <p:cNvPr id="787" name="Google Shape;787;p63"/>
          <p:cNvSpPr txBox="1"/>
          <p:nvPr>
            <p:ph idx="1" type="body"/>
          </p:nvPr>
        </p:nvSpPr>
        <p:spPr>
          <a:xfrm>
            <a:off x="627797" y="1196753"/>
            <a:ext cx="11054687" cy="4525963"/>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פגעה בכ-230,000 מחשבים ב-150 מדינות. </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יום אחרי שפרצה, חוקר אבטחה צעיר גילה שלפני כניסה לפעולה, התוכנה מוודאת אפשרות גישה ל-URL מסוים. </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הוא קנה את ה-Domain Name שאליו משויכת כתובת ה-URL</a:t>
            </a:r>
            <a:endParaRPr b="0" i="0" sz="3200" u="none" cap="none" strike="noStrike">
              <a:solidFill>
                <a:schemeClr val="dk1"/>
              </a:solidFill>
              <a:latin typeface="Tahoma"/>
              <a:ea typeface="Tahoma"/>
              <a:cs typeface="Tahoma"/>
              <a:sym typeface="Tahoma"/>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ובכך בלם את המתקפה. </a:t>
            </a:r>
            <a:endParaRPr/>
          </a:p>
        </p:txBody>
      </p:sp>
      <p:grpSp>
        <p:nvGrpSpPr>
          <p:cNvPr id="788" name="Google Shape;788;p63"/>
          <p:cNvGrpSpPr/>
          <p:nvPr/>
        </p:nvGrpSpPr>
        <p:grpSpPr>
          <a:xfrm>
            <a:off x="2063552" y="5517232"/>
            <a:ext cx="8352928" cy="792088"/>
            <a:chOff x="467544" y="3429000"/>
            <a:chExt cx="8352928" cy="792088"/>
          </a:xfrm>
        </p:grpSpPr>
        <p:cxnSp>
          <p:nvCxnSpPr>
            <p:cNvPr id="789" name="Google Shape;789;p63"/>
            <p:cNvCxnSpPr/>
            <p:nvPr/>
          </p:nvCxnSpPr>
          <p:spPr>
            <a:xfrm>
              <a:off x="467544" y="3861048"/>
              <a:ext cx="8352928" cy="0"/>
            </a:xfrm>
            <a:prstGeom prst="straightConnector1">
              <a:avLst/>
            </a:prstGeom>
            <a:noFill/>
            <a:ln cap="flat" cmpd="sng" w="19050">
              <a:solidFill>
                <a:schemeClr val="dk1"/>
              </a:solidFill>
              <a:prstDash val="solid"/>
              <a:miter lim="800000"/>
              <a:headEnd len="sm" w="sm" type="none"/>
              <a:tailEnd len="sm" w="sm" type="none"/>
            </a:ln>
          </p:spPr>
        </p:cxnSp>
        <p:cxnSp>
          <p:nvCxnSpPr>
            <p:cNvPr id="790" name="Google Shape;790;p63"/>
            <p:cNvCxnSpPr/>
            <p:nvPr/>
          </p:nvCxnSpPr>
          <p:spPr>
            <a:xfrm>
              <a:off x="7668344" y="3429000"/>
              <a:ext cx="0" cy="792088"/>
            </a:xfrm>
            <a:prstGeom prst="straightConnector1">
              <a:avLst/>
            </a:prstGeom>
            <a:noFill/>
            <a:ln cap="flat" cmpd="sng" w="19050">
              <a:solidFill>
                <a:schemeClr val="dk1"/>
              </a:solidFill>
              <a:prstDash val="solid"/>
              <a:miter lim="800000"/>
              <a:headEnd len="sm" w="sm" type="none"/>
              <a:tailEnd len="sm" w="sm" type="none"/>
            </a:ln>
          </p:spPr>
        </p:cxnSp>
      </p:grpSp>
      <p:sp>
        <p:nvSpPr>
          <p:cNvPr id="791" name="Google Shape;791;p63"/>
          <p:cNvSpPr/>
          <p:nvPr/>
        </p:nvSpPr>
        <p:spPr>
          <a:xfrm>
            <a:off x="8616280" y="4941168"/>
            <a:ext cx="1379300" cy="1872208"/>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92" name="Google Shape;792;p63"/>
          <p:cNvSpPr txBox="1"/>
          <p:nvPr/>
        </p:nvSpPr>
        <p:spPr>
          <a:xfrm>
            <a:off x="8747924" y="5096173"/>
            <a:ext cx="1047979" cy="3231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chemeClr val="dk1"/>
                </a:solidFill>
                <a:latin typeface="Tahoma"/>
                <a:ea typeface="Tahoma"/>
                <a:cs typeface="Tahoma"/>
                <a:sym typeface="Tahoma"/>
              </a:rPr>
              <a:t>WannaCry</a:t>
            </a:r>
            <a:endParaRPr sz="1500">
              <a:solidFill>
                <a:schemeClr val="dk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500"/>
                                        <p:tgtEl>
                                          <p:spTgt spid="7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787">
                                            <p:txEl>
                                              <p:pRg end="0" st="0"/>
                                            </p:txEl>
                                          </p:spTgt>
                                        </p:tgtEl>
                                        <p:attrNameLst>
                                          <p:attrName>style.visibility</p:attrName>
                                        </p:attrNameLst>
                                      </p:cBhvr>
                                      <p:to>
                                        <p:strVal val="visible"/>
                                      </p:to>
                                    </p:set>
                                    <p:animEffect filter="fade" transition="in">
                                      <p:cBhvr>
                                        <p:cTn dur="500"/>
                                        <p:tgtEl>
                                          <p:spTgt spid="7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787">
                                            <p:txEl>
                                              <p:pRg end="1" st="1"/>
                                            </p:txEl>
                                          </p:spTgt>
                                        </p:tgtEl>
                                        <p:attrNameLst>
                                          <p:attrName>style.visibility</p:attrName>
                                        </p:attrNameLst>
                                      </p:cBhvr>
                                      <p:to>
                                        <p:strVal val="visible"/>
                                      </p:to>
                                    </p:set>
                                    <p:animEffect filter="fade" transition="in">
                                      <p:cBhvr>
                                        <p:cTn dur="500"/>
                                        <p:tgtEl>
                                          <p:spTgt spid="7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787">
                                            <p:txEl>
                                              <p:pRg end="2" st="2"/>
                                            </p:txEl>
                                          </p:spTgt>
                                        </p:tgtEl>
                                        <p:attrNameLst>
                                          <p:attrName>style.visibility</p:attrName>
                                        </p:attrNameLst>
                                      </p:cBhvr>
                                      <p:to>
                                        <p:strVal val="visible"/>
                                      </p:to>
                                    </p:set>
                                    <p:animEffect filter="fade" transition="in">
                                      <p:cBhvr>
                                        <p:cTn dur="500"/>
                                        <p:tgtEl>
                                          <p:spTgt spid="7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787">
                                            <p:txEl>
                                              <p:pRg end="3" st="3"/>
                                            </p:txEl>
                                          </p:spTgt>
                                        </p:tgtEl>
                                        <p:attrNameLst>
                                          <p:attrName>style.visibility</p:attrName>
                                        </p:attrNameLst>
                                      </p:cBhvr>
                                      <p:to>
                                        <p:strVal val="visible"/>
                                      </p:to>
                                    </p:set>
                                    <p:animEffect filter="fade" transition="in">
                                      <p:cBhvr>
                                        <p:cTn dur="500"/>
                                        <p:tgtEl>
                                          <p:spTgt spid="78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64"/>
          <p:cNvSpPr txBox="1"/>
          <p:nvPr>
            <p:ph type="title"/>
          </p:nvPr>
        </p:nvSpPr>
        <p:spPr>
          <a:xfrm>
            <a:off x="8544272" y="6093296"/>
            <a:ext cx="1388840" cy="720080"/>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12/05/17</a:t>
            </a:r>
            <a:endParaRPr/>
          </a:p>
        </p:txBody>
      </p:sp>
      <p:sp>
        <p:nvSpPr>
          <p:cNvPr id="799" name="Google Shape;799;p64"/>
          <p:cNvSpPr txBox="1"/>
          <p:nvPr/>
        </p:nvSpPr>
        <p:spPr>
          <a:xfrm>
            <a:off x="1981200" y="15328"/>
            <a:ext cx="8229600" cy="1143000"/>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Clr>
                <a:schemeClr val="dk1"/>
              </a:buClr>
              <a:buSzPts val="4400"/>
              <a:buFont typeface="Tahoma"/>
              <a:buNone/>
            </a:pPr>
            <a:r>
              <a:rPr lang="en-US" sz="4400">
                <a:solidFill>
                  <a:schemeClr val="dk1"/>
                </a:solidFill>
                <a:latin typeface="Tahoma"/>
                <a:ea typeface="Tahoma"/>
                <a:cs typeface="Tahoma"/>
                <a:sym typeface="Tahoma"/>
              </a:rPr>
              <a:t>למה היא גרמה?</a:t>
            </a:r>
            <a:endParaRPr/>
          </a:p>
        </p:txBody>
      </p:sp>
      <p:sp>
        <p:nvSpPr>
          <p:cNvPr id="800" name="Google Shape;800;p64"/>
          <p:cNvSpPr txBox="1"/>
          <p:nvPr>
            <p:ph idx="1" type="body"/>
          </p:nvPr>
        </p:nvSpPr>
        <p:spPr>
          <a:xfrm>
            <a:off x="1146413" y="1196753"/>
            <a:ext cx="10208524" cy="4525963"/>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chemeClr val="dk1"/>
              </a:buClr>
              <a:buSzPts val="3200"/>
              <a:buFont typeface="Noto Sans Symbols"/>
              <a:buNone/>
            </a:pPr>
            <a:r>
              <a:rPr b="0" i="0" lang="en-US" sz="3200" u="none" cap="none" strike="noStrike">
                <a:solidFill>
                  <a:schemeClr val="dk1"/>
                </a:solidFill>
                <a:latin typeface="Tahoma"/>
                <a:ea typeface="Tahoma"/>
                <a:cs typeface="Tahoma"/>
                <a:sym typeface="Tahoma"/>
              </a:rPr>
              <a:t>נזקים כספיים:</a:t>
            </a:r>
            <a:endParaRPr/>
          </a:p>
          <a:p>
            <a:pPr indent="0" lvl="0" marL="0" marR="0" rtl="1" algn="r">
              <a:lnSpc>
                <a:spcPct val="100000"/>
              </a:lnSpc>
              <a:spcBef>
                <a:spcPts val="1000"/>
              </a:spcBef>
              <a:spcAft>
                <a:spcPts val="0"/>
              </a:spcAft>
              <a:buClr>
                <a:schemeClr val="dk1"/>
              </a:buClr>
              <a:buSzPts val="3200"/>
              <a:buFont typeface="Noto Sans Symbols"/>
              <a:buNone/>
            </a:pPr>
            <a:r>
              <a:rPr b="0" i="0" lang="en-US" sz="3200" u="none" cap="none" strike="noStrike">
                <a:solidFill>
                  <a:schemeClr val="dk1"/>
                </a:solidFill>
                <a:latin typeface="Tahoma"/>
                <a:ea typeface="Tahoma"/>
                <a:cs typeface="Tahoma"/>
                <a:sym typeface="Tahoma"/>
              </a:rPr>
              <a:t>מפעלי יצור שונים האטו משמעותית את היצור או נסגרו. </a:t>
            </a:r>
            <a:endParaRPr/>
          </a:p>
          <a:p>
            <a:pPr indent="0" lvl="0" marL="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p:txBody>
      </p:sp>
      <p:sp>
        <p:nvSpPr>
          <p:cNvPr id="801" name="Google Shape;801;p64"/>
          <p:cNvSpPr txBox="1"/>
          <p:nvPr/>
        </p:nvSpPr>
        <p:spPr>
          <a:xfrm>
            <a:off x="8677140" y="5157609"/>
            <a:ext cx="117442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WannaCry</a:t>
            </a:r>
            <a:endParaRPr b="1" sz="1800">
              <a:solidFill>
                <a:schemeClr val="dk1"/>
              </a:solidFill>
              <a:latin typeface="Calibri"/>
              <a:ea typeface="Calibri"/>
              <a:cs typeface="Calibri"/>
              <a:sym typeface="Calibri"/>
            </a:endParaRPr>
          </a:p>
        </p:txBody>
      </p:sp>
      <p:grpSp>
        <p:nvGrpSpPr>
          <p:cNvPr id="802" name="Google Shape;802;p64"/>
          <p:cNvGrpSpPr/>
          <p:nvPr/>
        </p:nvGrpSpPr>
        <p:grpSpPr>
          <a:xfrm>
            <a:off x="2063552" y="5013176"/>
            <a:ext cx="8352928" cy="1872208"/>
            <a:chOff x="467544" y="4653136"/>
            <a:chExt cx="8352928" cy="1872208"/>
          </a:xfrm>
        </p:grpSpPr>
        <p:grpSp>
          <p:nvGrpSpPr>
            <p:cNvPr id="803" name="Google Shape;803;p64"/>
            <p:cNvGrpSpPr/>
            <p:nvPr/>
          </p:nvGrpSpPr>
          <p:grpSpPr>
            <a:xfrm>
              <a:off x="467544" y="5157192"/>
              <a:ext cx="8352928" cy="792088"/>
              <a:chOff x="467544" y="3429000"/>
              <a:chExt cx="8352928" cy="792088"/>
            </a:xfrm>
          </p:grpSpPr>
          <p:cxnSp>
            <p:nvCxnSpPr>
              <p:cNvPr id="804" name="Google Shape;804;p64"/>
              <p:cNvCxnSpPr/>
              <p:nvPr/>
            </p:nvCxnSpPr>
            <p:spPr>
              <a:xfrm>
                <a:off x="467544" y="3861048"/>
                <a:ext cx="8352928" cy="0"/>
              </a:xfrm>
              <a:prstGeom prst="straightConnector1">
                <a:avLst/>
              </a:prstGeom>
              <a:noFill/>
              <a:ln cap="flat" cmpd="sng" w="19050">
                <a:solidFill>
                  <a:schemeClr val="dk1"/>
                </a:solidFill>
                <a:prstDash val="solid"/>
                <a:miter lim="800000"/>
                <a:headEnd len="sm" w="sm" type="none"/>
                <a:tailEnd len="sm" w="sm" type="none"/>
              </a:ln>
            </p:spPr>
          </p:cxnSp>
          <p:cxnSp>
            <p:nvCxnSpPr>
              <p:cNvPr id="805" name="Google Shape;805;p64"/>
              <p:cNvCxnSpPr/>
              <p:nvPr/>
            </p:nvCxnSpPr>
            <p:spPr>
              <a:xfrm>
                <a:off x="7668344" y="3429000"/>
                <a:ext cx="0" cy="792088"/>
              </a:xfrm>
              <a:prstGeom prst="straightConnector1">
                <a:avLst/>
              </a:prstGeom>
              <a:noFill/>
              <a:ln cap="flat" cmpd="sng" w="19050">
                <a:solidFill>
                  <a:schemeClr val="dk1"/>
                </a:solidFill>
                <a:prstDash val="solid"/>
                <a:miter lim="800000"/>
                <a:headEnd len="sm" w="sm" type="none"/>
                <a:tailEnd len="sm" w="sm" type="none"/>
              </a:ln>
            </p:spPr>
          </p:cxnSp>
        </p:grpSp>
        <p:sp>
          <p:nvSpPr>
            <p:cNvPr id="806" name="Google Shape;806;p64"/>
            <p:cNvSpPr/>
            <p:nvPr/>
          </p:nvSpPr>
          <p:spPr>
            <a:xfrm>
              <a:off x="7020272" y="4653136"/>
              <a:ext cx="1379300" cy="1872208"/>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http://www.autocarpro.in/IMG/890/1890/5f81f6ae6dd24e4fab53b802e788c7c902052013renaulthero0517-699x380.jpg?1391066981" id="807" name="Google Shape;807;p64"/>
          <p:cNvSpPr/>
          <p:nvPr/>
        </p:nvSpPr>
        <p:spPr>
          <a:xfrm>
            <a:off x="10447338"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http://www.autocarpro.in/IMG/890/1890/5f81f6ae6dd24e4fab53b802e788c7c902052013renaulthero0517-699x380.jpg?1391066981" id="808" name="Google Shape;808;p64"/>
          <p:cNvSpPr/>
          <p:nvPr/>
        </p:nvSpPr>
        <p:spPr>
          <a:xfrm>
            <a:off x="10599738" y="7938"/>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09" name="Google Shape;809;p64"/>
          <p:cNvPicPr preferRelativeResize="0"/>
          <p:nvPr/>
        </p:nvPicPr>
        <p:blipFill rotWithShape="1">
          <a:blip r:embed="rId3">
            <a:alphaModFix/>
          </a:blip>
          <a:srcRect b="22702" l="24804" r="26415" t="36029"/>
          <a:stretch/>
        </p:blipFill>
        <p:spPr>
          <a:xfrm>
            <a:off x="2282552" y="3842258"/>
            <a:ext cx="4330788" cy="2059895"/>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810" name="Google Shape;810;p64"/>
          <p:cNvPicPr preferRelativeResize="0"/>
          <p:nvPr/>
        </p:nvPicPr>
        <p:blipFill rotWithShape="1">
          <a:blip r:embed="rId4">
            <a:alphaModFix/>
          </a:blip>
          <a:srcRect b="19423" l="26574" r="26986" t="25183"/>
          <a:stretch/>
        </p:blipFill>
        <p:spPr>
          <a:xfrm>
            <a:off x="7296328" y="2554643"/>
            <a:ext cx="2699252" cy="1810181"/>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98"/>
                                        </p:tgtEl>
                                        <p:attrNameLst>
                                          <p:attrName>style.visibility</p:attrName>
                                        </p:attrNameLst>
                                      </p:cBhvr>
                                      <p:to>
                                        <p:strVal val="visible"/>
                                      </p:to>
                                    </p:set>
                                    <p:animEffect filter="fade" transition="in">
                                      <p:cBhvr>
                                        <p:cTn dur="500"/>
                                        <p:tgtEl>
                                          <p:spTgt spid="7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0">
                                            <p:txEl>
                                              <p:pRg end="0" st="0"/>
                                            </p:txEl>
                                          </p:spTgt>
                                        </p:tgtEl>
                                        <p:attrNameLst>
                                          <p:attrName>style.visibility</p:attrName>
                                        </p:attrNameLst>
                                      </p:cBhvr>
                                      <p:to>
                                        <p:strVal val="visible"/>
                                      </p:to>
                                    </p:set>
                                    <p:animEffect filter="fade" transition="in">
                                      <p:cBhvr>
                                        <p:cTn dur="500"/>
                                        <p:tgtEl>
                                          <p:spTgt spid="8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0">
                                            <p:txEl>
                                              <p:pRg end="1" st="1"/>
                                            </p:txEl>
                                          </p:spTgt>
                                        </p:tgtEl>
                                        <p:attrNameLst>
                                          <p:attrName>style.visibility</p:attrName>
                                        </p:attrNameLst>
                                      </p:cBhvr>
                                      <p:to>
                                        <p:strVal val="visible"/>
                                      </p:to>
                                    </p:set>
                                    <p:animEffect filter="fade" transition="in">
                                      <p:cBhvr>
                                        <p:cTn dur="500"/>
                                        <p:tgtEl>
                                          <p:spTgt spid="8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0">
                                            <p:txEl>
                                              <p:pRg end="2" st="2"/>
                                            </p:txEl>
                                          </p:spTgt>
                                        </p:tgtEl>
                                        <p:attrNameLst>
                                          <p:attrName>style.visibility</p:attrName>
                                        </p:attrNameLst>
                                      </p:cBhvr>
                                      <p:to>
                                        <p:strVal val="visible"/>
                                      </p:to>
                                    </p:set>
                                    <p:animEffect filter="fade" transition="in">
                                      <p:cBhvr>
                                        <p:cTn dur="500"/>
                                        <p:tgtEl>
                                          <p:spTgt spid="8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0">
                                            <p:txEl>
                                              <p:pRg end="3" st="3"/>
                                            </p:txEl>
                                          </p:spTgt>
                                        </p:tgtEl>
                                        <p:attrNameLst>
                                          <p:attrName>style.visibility</p:attrName>
                                        </p:attrNameLst>
                                      </p:cBhvr>
                                      <p:to>
                                        <p:strVal val="visible"/>
                                      </p:to>
                                    </p:set>
                                    <p:animEffect filter="fade" transition="in">
                                      <p:cBhvr>
                                        <p:cTn dur="500"/>
                                        <p:tgtEl>
                                          <p:spTgt spid="8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0">
                                            <p:txEl>
                                              <p:pRg end="4" st="4"/>
                                            </p:txEl>
                                          </p:spTgt>
                                        </p:tgtEl>
                                        <p:attrNameLst>
                                          <p:attrName>style.visibility</p:attrName>
                                        </p:attrNameLst>
                                      </p:cBhvr>
                                      <p:to>
                                        <p:strVal val="visible"/>
                                      </p:to>
                                    </p:set>
                                    <p:animEffect filter="fade" transition="in">
                                      <p:cBhvr>
                                        <p:cTn dur="500"/>
                                        <p:tgtEl>
                                          <p:spTgt spid="80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500"/>
                                        <p:tgtEl>
                                          <p:spTgt spid="8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500"/>
                                        <p:tgtEl>
                                          <p:spTgt spid="8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65"/>
          <p:cNvSpPr txBox="1"/>
          <p:nvPr>
            <p:ph type="title"/>
          </p:nvPr>
        </p:nvSpPr>
        <p:spPr>
          <a:xfrm>
            <a:off x="8595592" y="6093296"/>
            <a:ext cx="1388840" cy="720080"/>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12/05/17</a:t>
            </a:r>
            <a:endParaRPr/>
          </a:p>
        </p:txBody>
      </p:sp>
      <p:sp>
        <p:nvSpPr>
          <p:cNvPr id="817" name="Google Shape;817;p65"/>
          <p:cNvSpPr txBox="1"/>
          <p:nvPr/>
        </p:nvSpPr>
        <p:spPr>
          <a:xfrm>
            <a:off x="1991544" y="-12277"/>
            <a:ext cx="8229600" cy="1143000"/>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Clr>
                <a:schemeClr val="dk1"/>
              </a:buClr>
              <a:buSzPts val="4400"/>
              <a:buFont typeface="Tahoma"/>
              <a:buNone/>
            </a:pPr>
            <a:r>
              <a:rPr lang="en-US" sz="4400">
                <a:solidFill>
                  <a:schemeClr val="dk1"/>
                </a:solidFill>
                <a:latin typeface="Tahoma"/>
                <a:ea typeface="Tahoma"/>
                <a:cs typeface="Tahoma"/>
                <a:sym typeface="Tahoma"/>
              </a:rPr>
              <a:t>למה היא גרמה?</a:t>
            </a:r>
            <a:endParaRPr/>
          </a:p>
        </p:txBody>
      </p:sp>
      <p:sp>
        <p:nvSpPr>
          <p:cNvPr id="818" name="Google Shape;818;p65"/>
          <p:cNvSpPr txBox="1"/>
          <p:nvPr>
            <p:ph idx="1" type="body"/>
          </p:nvPr>
        </p:nvSpPr>
        <p:spPr>
          <a:xfrm>
            <a:off x="846161" y="1351310"/>
            <a:ext cx="11041039" cy="4525963"/>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chemeClr val="dk1"/>
              </a:buClr>
              <a:buSzPts val="3200"/>
              <a:buFont typeface="Noto Sans Symbols"/>
              <a:buNone/>
            </a:pPr>
            <a:r>
              <a:rPr b="0" i="0" lang="en-US" sz="3200" u="none" cap="none" strike="noStrike">
                <a:solidFill>
                  <a:schemeClr val="dk1"/>
                </a:solidFill>
                <a:latin typeface="Tahoma"/>
                <a:ea typeface="Tahoma"/>
                <a:cs typeface="Tahoma"/>
                <a:sym typeface="Tahoma"/>
              </a:rPr>
              <a:t>נזקים שלא נמדדים בכסף:</a:t>
            </a:r>
            <a:endParaRPr b="0" i="0" sz="3200" u="none" cap="none" strike="noStrike">
              <a:solidFill>
                <a:schemeClr val="dk1"/>
              </a:solidFill>
              <a:latin typeface="Tahoma"/>
              <a:ea typeface="Tahoma"/>
              <a:cs typeface="Tahoma"/>
              <a:sym typeface="Tahoma"/>
            </a:endParaRPr>
          </a:p>
          <a:p>
            <a:pPr indent="0" lvl="0" marL="0" marR="0" rtl="1" algn="r">
              <a:lnSpc>
                <a:spcPct val="100000"/>
              </a:lnSpc>
              <a:spcBef>
                <a:spcPts val="1000"/>
              </a:spcBef>
              <a:spcAft>
                <a:spcPts val="0"/>
              </a:spcAft>
              <a:buClr>
                <a:schemeClr val="dk1"/>
              </a:buClr>
              <a:buSzPts val="3200"/>
              <a:buFont typeface="Noto Sans Symbols"/>
              <a:buNone/>
            </a:pPr>
            <a:r>
              <a:rPr b="0" i="0" lang="en-US" sz="3200" u="none" cap="none" strike="noStrike">
                <a:solidFill>
                  <a:schemeClr val="dk1"/>
                </a:solidFill>
                <a:latin typeface="Tahoma"/>
                <a:ea typeface="Tahoma"/>
                <a:cs typeface="Tahoma"/>
                <a:sym typeface="Tahoma"/>
              </a:rPr>
              <a:t>בתי החולים הציבוריים באנגליה נפגעו מהמתקפה ישירות-</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רופאים לא יכלו להיכנס אל המחשבים שלהם.</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מערכות רפואיות  קריטיות יצאו מכלל פעולה.</a:t>
            </a:r>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p:txBody>
      </p:sp>
      <p:sp>
        <p:nvSpPr>
          <p:cNvPr id="819" name="Google Shape;819;p65"/>
          <p:cNvSpPr txBox="1"/>
          <p:nvPr/>
        </p:nvSpPr>
        <p:spPr>
          <a:xfrm>
            <a:off x="8781940" y="5138114"/>
            <a:ext cx="1047979" cy="3231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chemeClr val="dk1"/>
                </a:solidFill>
                <a:latin typeface="Tahoma"/>
                <a:ea typeface="Tahoma"/>
                <a:cs typeface="Tahoma"/>
                <a:sym typeface="Tahoma"/>
              </a:rPr>
              <a:t>WannaCry</a:t>
            </a:r>
            <a:endParaRPr sz="1500">
              <a:solidFill>
                <a:schemeClr val="dk1"/>
              </a:solidFill>
              <a:latin typeface="Tahoma"/>
              <a:ea typeface="Tahoma"/>
              <a:cs typeface="Tahoma"/>
              <a:sym typeface="Tahoma"/>
            </a:endParaRPr>
          </a:p>
        </p:txBody>
      </p:sp>
      <p:grpSp>
        <p:nvGrpSpPr>
          <p:cNvPr id="820" name="Google Shape;820;p65"/>
          <p:cNvGrpSpPr/>
          <p:nvPr/>
        </p:nvGrpSpPr>
        <p:grpSpPr>
          <a:xfrm>
            <a:off x="2063552" y="4869160"/>
            <a:ext cx="8352928" cy="1872208"/>
            <a:chOff x="467544" y="4509120"/>
            <a:chExt cx="8352928" cy="1872208"/>
          </a:xfrm>
        </p:grpSpPr>
        <p:grpSp>
          <p:nvGrpSpPr>
            <p:cNvPr id="821" name="Google Shape;821;p65"/>
            <p:cNvGrpSpPr/>
            <p:nvPr/>
          </p:nvGrpSpPr>
          <p:grpSpPr>
            <a:xfrm>
              <a:off x="467544" y="5157192"/>
              <a:ext cx="8352928" cy="792088"/>
              <a:chOff x="467544" y="3429000"/>
              <a:chExt cx="8352928" cy="792088"/>
            </a:xfrm>
          </p:grpSpPr>
          <p:cxnSp>
            <p:nvCxnSpPr>
              <p:cNvPr id="822" name="Google Shape;822;p65"/>
              <p:cNvCxnSpPr/>
              <p:nvPr/>
            </p:nvCxnSpPr>
            <p:spPr>
              <a:xfrm>
                <a:off x="467544" y="3861048"/>
                <a:ext cx="8352928" cy="0"/>
              </a:xfrm>
              <a:prstGeom prst="straightConnector1">
                <a:avLst/>
              </a:prstGeom>
              <a:noFill/>
              <a:ln cap="flat" cmpd="sng" w="19050">
                <a:solidFill>
                  <a:schemeClr val="dk1"/>
                </a:solidFill>
                <a:prstDash val="solid"/>
                <a:miter lim="800000"/>
                <a:headEnd len="sm" w="sm" type="none"/>
                <a:tailEnd len="sm" w="sm" type="none"/>
              </a:ln>
            </p:spPr>
          </p:cxnSp>
          <p:cxnSp>
            <p:nvCxnSpPr>
              <p:cNvPr id="823" name="Google Shape;823;p65"/>
              <p:cNvCxnSpPr/>
              <p:nvPr/>
            </p:nvCxnSpPr>
            <p:spPr>
              <a:xfrm>
                <a:off x="7668344" y="3429000"/>
                <a:ext cx="0" cy="792088"/>
              </a:xfrm>
              <a:prstGeom prst="straightConnector1">
                <a:avLst/>
              </a:prstGeom>
              <a:noFill/>
              <a:ln cap="flat" cmpd="sng" w="19050">
                <a:solidFill>
                  <a:schemeClr val="dk1"/>
                </a:solidFill>
                <a:prstDash val="solid"/>
                <a:miter lim="800000"/>
                <a:headEnd len="sm" w="sm" type="none"/>
                <a:tailEnd len="sm" w="sm" type="none"/>
              </a:ln>
            </p:spPr>
          </p:cxnSp>
        </p:grpSp>
        <p:sp>
          <p:nvSpPr>
            <p:cNvPr id="824" name="Google Shape;824;p65"/>
            <p:cNvSpPr/>
            <p:nvPr/>
          </p:nvSpPr>
          <p:spPr>
            <a:xfrm>
              <a:off x="7020272" y="4509120"/>
              <a:ext cx="1379300" cy="1872208"/>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825" name="Google Shape;825;p65"/>
          <p:cNvPicPr preferRelativeResize="0"/>
          <p:nvPr/>
        </p:nvPicPr>
        <p:blipFill rotWithShape="1">
          <a:blip r:embed="rId3">
            <a:alphaModFix/>
          </a:blip>
          <a:srcRect b="8823" l="35139" r="34889" t="16667"/>
          <a:stretch/>
        </p:blipFill>
        <p:spPr>
          <a:xfrm>
            <a:off x="1991544" y="2132476"/>
            <a:ext cx="2576172" cy="3600781"/>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826" name="Google Shape;826;p65"/>
          <p:cNvPicPr preferRelativeResize="0"/>
          <p:nvPr/>
        </p:nvPicPr>
        <p:blipFill rotWithShape="1">
          <a:blip r:embed="rId4">
            <a:alphaModFix/>
          </a:blip>
          <a:srcRect b="15817" l="25854" r="28988" t="21938"/>
          <a:stretch/>
        </p:blipFill>
        <p:spPr>
          <a:xfrm>
            <a:off x="5233917" y="2142736"/>
            <a:ext cx="4646029" cy="3600400"/>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16"/>
                                        </p:tgtEl>
                                        <p:attrNameLst>
                                          <p:attrName>style.visibility</p:attrName>
                                        </p:attrNameLst>
                                      </p:cBhvr>
                                      <p:to>
                                        <p:strVal val="visible"/>
                                      </p:to>
                                    </p:set>
                                    <p:animEffect filter="fade" transition="in">
                                      <p:cBhvr>
                                        <p:cTn dur="500"/>
                                        <p:tgtEl>
                                          <p:spTgt spid="8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8">
                                            <p:txEl>
                                              <p:pRg end="0" st="0"/>
                                            </p:txEl>
                                          </p:spTgt>
                                        </p:tgtEl>
                                        <p:attrNameLst>
                                          <p:attrName>style.visibility</p:attrName>
                                        </p:attrNameLst>
                                      </p:cBhvr>
                                      <p:to>
                                        <p:strVal val="visible"/>
                                      </p:to>
                                    </p:set>
                                    <p:animEffect filter="fade" transition="in">
                                      <p:cBhvr>
                                        <p:cTn dur="500"/>
                                        <p:tgtEl>
                                          <p:spTgt spid="8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8">
                                            <p:txEl>
                                              <p:pRg end="1" st="1"/>
                                            </p:txEl>
                                          </p:spTgt>
                                        </p:tgtEl>
                                        <p:attrNameLst>
                                          <p:attrName>style.visibility</p:attrName>
                                        </p:attrNameLst>
                                      </p:cBhvr>
                                      <p:to>
                                        <p:strVal val="visible"/>
                                      </p:to>
                                    </p:set>
                                    <p:animEffect filter="fade" transition="in">
                                      <p:cBhvr>
                                        <p:cTn dur="500"/>
                                        <p:tgtEl>
                                          <p:spTgt spid="8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8">
                                            <p:txEl>
                                              <p:pRg end="2" st="2"/>
                                            </p:txEl>
                                          </p:spTgt>
                                        </p:tgtEl>
                                        <p:attrNameLst>
                                          <p:attrName>style.visibility</p:attrName>
                                        </p:attrNameLst>
                                      </p:cBhvr>
                                      <p:to>
                                        <p:strVal val="visible"/>
                                      </p:to>
                                    </p:set>
                                    <p:animEffect filter="fade" transition="in">
                                      <p:cBhvr>
                                        <p:cTn dur="500"/>
                                        <p:tgtEl>
                                          <p:spTgt spid="8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8">
                                            <p:txEl>
                                              <p:pRg end="3" st="3"/>
                                            </p:txEl>
                                          </p:spTgt>
                                        </p:tgtEl>
                                        <p:attrNameLst>
                                          <p:attrName>style.visibility</p:attrName>
                                        </p:attrNameLst>
                                      </p:cBhvr>
                                      <p:to>
                                        <p:strVal val="visible"/>
                                      </p:to>
                                    </p:set>
                                    <p:animEffect filter="fade" transition="in">
                                      <p:cBhvr>
                                        <p:cTn dur="500"/>
                                        <p:tgtEl>
                                          <p:spTgt spid="8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8">
                                            <p:txEl>
                                              <p:pRg end="4" st="4"/>
                                            </p:txEl>
                                          </p:spTgt>
                                        </p:tgtEl>
                                        <p:attrNameLst>
                                          <p:attrName>style.visibility</p:attrName>
                                        </p:attrNameLst>
                                      </p:cBhvr>
                                      <p:to>
                                        <p:strVal val="visible"/>
                                      </p:to>
                                    </p:set>
                                    <p:animEffect filter="fade" transition="in">
                                      <p:cBhvr>
                                        <p:cTn dur="500"/>
                                        <p:tgtEl>
                                          <p:spTgt spid="81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8">
                                            <p:txEl>
                                              <p:pRg end="5" st="5"/>
                                            </p:txEl>
                                          </p:spTgt>
                                        </p:tgtEl>
                                        <p:attrNameLst>
                                          <p:attrName>style.visibility</p:attrName>
                                        </p:attrNameLst>
                                      </p:cBhvr>
                                      <p:to>
                                        <p:strVal val="visible"/>
                                      </p:to>
                                    </p:set>
                                    <p:animEffect filter="fade" transition="in">
                                      <p:cBhvr>
                                        <p:cTn dur="500"/>
                                        <p:tgtEl>
                                          <p:spTgt spid="81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500"/>
                                        <p:tgtEl>
                                          <p:spTgt spid="8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gtEl>
                                        <p:attrNameLst>
                                          <p:attrName>style.visibility</p:attrName>
                                        </p:attrNameLst>
                                      </p:cBhvr>
                                      <p:to>
                                        <p:strVal val="visible"/>
                                      </p:to>
                                    </p:set>
                                    <p:animEffect filter="fade" transition="in">
                                      <p:cBhvr>
                                        <p:cTn dur="500"/>
                                        <p:tgtEl>
                                          <p:spTgt spid="8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66"/>
          <p:cNvSpPr txBox="1"/>
          <p:nvPr>
            <p:ph type="title"/>
          </p:nvPr>
        </p:nvSpPr>
        <p:spPr>
          <a:xfrm>
            <a:off x="8528354" y="6165304"/>
            <a:ext cx="1384070" cy="720080"/>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12/05/17</a:t>
            </a:r>
            <a:endParaRPr/>
          </a:p>
        </p:txBody>
      </p:sp>
      <p:sp>
        <p:nvSpPr>
          <p:cNvPr id="833" name="Google Shape;833;p66"/>
          <p:cNvSpPr txBox="1"/>
          <p:nvPr/>
        </p:nvSpPr>
        <p:spPr>
          <a:xfrm>
            <a:off x="1981200" y="-94826"/>
            <a:ext cx="8229600" cy="1143000"/>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Clr>
                <a:schemeClr val="dk1"/>
              </a:buClr>
              <a:buSzPts val="4400"/>
              <a:buFont typeface="Tahoma"/>
              <a:buNone/>
            </a:pPr>
            <a:r>
              <a:rPr lang="en-US" sz="4400">
                <a:solidFill>
                  <a:schemeClr val="dk1"/>
                </a:solidFill>
                <a:latin typeface="Tahoma"/>
                <a:ea typeface="Tahoma"/>
                <a:cs typeface="Tahoma"/>
                <a:sym typeface="Tahoma"/>
              </a:rPr>
              <a:t>WannaCry</a:t>
            </a:r>
            <a:endParaRPr sz="4400">
              <a:solidFill>
                <a:schemeClr val="dk1"/>
              </a:solidFill>
              <a:latin typeface="Tahoma"/>
              <a:ea typeface="Tahoma"/>
              <a:cs typeface="Tahoma"/>
              <a:sym typeface="Tahoma"/>
            </a:endParaRPr>
          </a:p>
        </p:txBody>
      </p:sp>
      <p:sp>
        <p:nvSpPr>
          <p:cNvPr id="834" name="Google Shape;834;p66"/>
          <p:cNvSpPr txBox="1"/>
          <p:nvPr>
            <p:ph idx="1" type="body"/>
          </p:nvPr>
        </p:nvSpPr>
        <p:spPr>
          <a:xfrm>
            <a:off x="341193" y="1340769"/>
            <a:ext cx="11232107" cy="4525963"/>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chemeClr val="dk1"/>
              </a:buClr>
              <a:buSzPts val="3600"/>
              <a:buFont typeface="Noto Sans Symbols"/>
              <a:buNone/>
            </a:pPr>
            <a:r>
              <a:rPr b="1" i="0" lang="en-US" sz="3600" u="none" cap="none" strike="noStrike">
                <a:solidFill>
                  <a:schemeClr val="dk1"/>
                </a:solidFill>
                <a:latin typeface="Tahoma"/>
                <a:ea typeface="Tahoma"/>
                <a:cs typeface="Tahoma"/>
                <a:sym typeface="Tahoma"/>
              </a:rPr>
              <a:t>איך זה קרה?</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WannaCry התבססה על פירצת אבטחה בפרוטוקול SMB: </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פרוטוקול בשכבת האפליקציה שמותקן ב-Windows. </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מאפשר גישה משותפת לקבצים, מדפסות ויציאות פיזיות בין מחשבים המחוברים לאותה רשת</a:t>
            </a:r>
            <a:r>
              <a:rPr b="0" i="0" lang="en-US" sz="3600" u="none" cap="none" strike="noStrike">
                <a:solidFill>
                  <a:schemeClr val="dk1"/>
                </a:solidFill>
                <a:latin typeface="Tahoma"/>
                <a:ea typeface="Tahoma"/>
                <a:cs typeface="Tahoma"/>
                <a:sym typeface="Tahoma"/>
              </a:rPr>
              <a:t>.</a:t>
            </a:r>
            <a:endParaRPr/>
          </a:p>
        </p:txBody>
      </p:sp>
      <p:grpSp>
        <p:nvGrpSpPr>
          <p:cNvPr id="835" name="Google Shape;835;p66"/>
          <p:cNvGrpSpPr/>
          <p:nvPr/>
        </p:nvGrpSpPr>
        <p:grpSpPr>
          <a:xfrm>
            <a:off x="2063552" y="4869160"/>
            <a:ext cx="8352928" cy="1944216"/>
            <a:chOff x="467544" y="4509120"/>
            <a:chExt cx="8352928" cy="1944216"/>
          </a:xfrm>
        </p:grpSpPr>
        <p:grpSp>
          <p:nvGrpSpPr>
            <p:cNvPr id="836" name="Google Shape;836;p66"/>
            <p:cNvGrpSpPr/>
            <p:nvPr/>
          </p:nvGrpSpPr>
          <p:grpSpPr>
            <a:xfrm>
              <a:off x="467544" y="5157192"/>
              <a:ext cx="8352928" cy="792088"/>
              <a:chOff x="467544" y="3429000"/>
              <a:chExt cx="8352928" cy="792088"/>
            </a:xfrm>
          </p:grpSpPr>
          <p:cxnSp>
            <p:nvCxnSpPr>
              <p:cNvPr id="837" name="Google Shape;837;p66"/>
              <p:cNvCxnSpPr/>
              <p:nvPr/>
            </p:nvCxnSpPr>
            <p:spPr>
              <a:xfrm>
                <a:off x="467544" y="3861048"/>
                <a:ext cx="8352928" cy="0"/>
              </a:xfrm>
              <a:prstGeom prst="straightConnector1">
                <a:avLst/>
              </a:prstGeom>
              <a:noFill/>
              <a:ln cap="flat" cmpd="sng" w="19050">
                <a:solidFill>
                  <a:schemeClr val="dk1"/>
                </a:solidFill>
                <a:prstDash val="solid"/>
                <a:miter lim="800000"/>
                <a:headEnd len="sm" w="sm" type="none"/>
                <a:tailEnd len="sm" w="sm" type="none"/>
              </a:ln>
            </p:spPr>
          </p:cxnSp>
          <p:cxnSp>
            <p:nvCxnSpPr>
              <p:cNvPr id="838" name="Google Shape;838;p66"/>
              <p:cNvCxnSpPr/>
              <p:nvPr/>
            </p:nvCxnSpPr>
            <p:spPr>
              <a:xfrm>
                <a:off x="7596336" y="3429000"/>
                <a:ext cx="0" cy="792088"/>
              </a:xfrm>
              <a:prstGeom prst="straightConnector1">
                <a:avLst/>
              </a:prstGeom>
              <a:noFill/>
              <a:ln cap="flat" cmpd="sng" w="19050">
                <a:solidFill>
                  <a:schemeClr val="dk1"/>
                </a:solidFill>
                <a:prstDash val="solid"/>
                <a:miter lim="800000"/>
                <a:headEnd len="sm" w="sm" type="none"/>
                <a:tailEnd len="sm" w="sm" type="none"/>
              </a:ln>
            </p:spPr>
          </p:cxnSp>
        </p:grpSp>
        <p:sp>
          <p:nvSpPr>
            <p:cNvPr id="839" name="Google Shape;839;p66"/>
            <p:cNvSpPr/>
            <p:nvPr/>
          </p:nvSpPr>
          <p:spPr>
            <a:xfrm>
              <a:off x="6948264" y="4509120"/>
              <a:ext cx="1384070" cy="1944216"/>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40" name="Google Shape;840;p66"/>
          <p:cNvSpPr txBox="1"/>
          <p:nvPr/>
        </p:nvSpPr>
        <p:spPr>
          <a:xfrm>
            <a:off x="8714042" y="5085772"/>
            <a:ext cx="1155637"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WannaCry</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500"/>
                                        <p:tgtEl>
                                          <p:spTgt spid="8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4">
                                            <p:txEl>
                                              <p:pRg end="0" st="0"/>
                                            </p:txEl>
                                          </p:spTgt>
                                        </p:tgtEl>
                                        <p:attrNameLst>
                                          <p:attrName>style.visibility</p:attrName>
                                        </p:attrNameLst>
                                      </p:cBhvr>
                                      <p:to>
                                        <p:strVal val="visible"/>
                                      </p:to>
                                    </p:set>
                                    <p:animEffect filter="fade" transition="in">
                                      <p:cBhvr>
                                        <p:cTn dur="500"/>
                                        <p:tgtEl>
                                          <p:spTgt spid="8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4">
                                            <p:txEl>
                                              <p:pRg end="1" st="1"/>
                                            </p:txEl>
                                          </p:spTgt>
                                        </p:tgtEl>
                                        <p:attrNameLst>
                                          <p:attrName>style.visibility</p:attrName>
                                        </p:attrNameLst>
                                      </p:cBhvr>
                                      <p:to>
                                        <p:strVal val="visible"/>
                                      </p:to>
                                    </p:set>
                                    <p:animEffect filter="fade" transition="in">
                                      <p:cBhvr>
                                        <p:cTn dur="500"/>
                                        <p:tgtEl>
                                          <p:spTgt spid="8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4">
                                            <p:txEl>
                                              <p:pRg end="2" st="2"/>
                                            </p:txEl>
                                          </p:spTgt>
                                        </p:tgtEl>
                                        <p:attrNameLst>
                                          <p:attrName>style.visibility</p:attrName>
                                        </p:attrNameLst>
                                      </p:cBhvr>
                                      <p:to>
                                        <p:strVal val="visible"/>
                                      </p:to>
                                    </p:set>
                                    <p:animEffect filter="fade" transition="in">
                                      <p:cBhvr>
                                        <p:cTn dur="500"/>
                                        <p:tgtEl>
                                          <p:spTgt spid="8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4">
                                            <p:txEl>
                                              <p:pRg end="3" st="3"/>
                                            </p:txEl>
                                          </p:spTgt>
                                        </p:tgtEl>
                                        <p:attrNameLst>
                                          <p:attrName>style.visibility</p:attrName>
                                        </p:attrNameLst>
                                      </p:cBhvr>
                                      <p:to>
                                        <p:strVal val="visible"/>
                                      </p:to>
                                    </p:set>
                                    <p:animEffect filter="fade" transition="in">
                                      <p:cBhvr>
                                        <p:cTn dur="500"/>
                                        <p:tgtEl>
                                          <p:spTgt spid="83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67"/>
          <p:cNvSpPr txBox="1"/>
          <p:nvPr/>
        </p:nvSpPr>
        <p:spPr>
          <a:xfrm>
            <a:off x="1981200" y="0"/>
            <a:ext cx="8229600" cy="1143000"/>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Clr>
                <a:schemeClr val="dk1"/>
              </a:buClr>
              <a:buSzPts val="4400"/>
              <a:buFont typeface="Tahoma"/>
              <a:buNone/>
            </a:pPr>
            <a:r>
              <a:rPr lang="en-US" sz="4400">
                <a:solidFill>
                  <a:schemeClr val="dk1"/>
                </a:solidFill>
                <a:latin typeface="Tahoma"/>
                <a:ea typeface="Tahoma"/>
                <a:cs typeface="Tahoma"/>
                <a:sym typeface="Tahoma"/>
              </a:rPr>
              <a:t>WannaCry</a:t>
            </a:r>
            <a:endParaRPr sz="4400">
              <a:solidFill>
                <a:schemeClr val="dk1"/>
              </a:solidFill>
              <a:latin typeface="Tahoma"/>
              <a:ea typeface="Tahoma"/>
              <a:cs typeface="Tahoma"/>
              <a:sym typeface="Tahoma"/>
            </a:endParaRPr>
          </a:p>
        </p:txBody>
      </p:sp>
      <p:sp>
        <p:nvSpPr>
          <p:cNvPr id="847" name="Google Shape;847;p67"/>
          <p:cNvSpPr txBox="1"/>
          <p:nvPr>
            <p:ph idx="1" type="body"/>
          </p:nvPr>
        </p:nvSpPr>
        <p:spPr>
          <a:xfrm>
            <a:off x="518615" y="1340769"/>
            <a:ext cx="11423175" cy="4525963"/>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600"/>
              <a:buFont typeface="Noto Sans Symbols"/>
              <a:buChar char="▪"/>
            </a:pPr>
            <a:r>
              <a:rPr b="0" i="0" lang="en-US" sz="3600" u="none" cap="none" strike="noStrike">
                <a:solidFill>
                  <a:schemeClr val="dk1"/>
                </a:solidFill>
                <a:latin typeface="Tahoma"/>
                <a:ea typeface="Tahoma"/>
                <a:cs typeface="Tahoma"/>
                <a:sym typeface="Tahoma"/>
              </a:rPr>
              <a:t>אבל מי שפיתח את WannaCry  לא עלה על הפירצה הזו בעצמו.</a:t>
            </a:r>
            <a:endParaRPr/>
          </a:p>
          <a:p>
            <a:pPr indent="-292100" lvl="0" marL="292100" marR="0" rtl="1" algn="r">
              <a:lnSpc>
                <a:spcPct val="100000"/>
              </a:lnSpc>
              <a:spcBef>
                <a:spcPts val="1000"/>
              </a:spcBef>
              <a:spcAft>
                <a:spcPts val="0"/>
              </a:spcAft>
              <a:buClr>
                <a:schemeClr val="dk1"/>
              </a:buClr>
              <a:buSzPts val="3600"/>
              <a:buFont typeface="Noto Sans Symbols"/>
              <a:buChar char="▪"/>
            </a:pPr>
            <a:r>
              <a:rPr b="0" i="0" lang="en-US" sz="3600" u="none" cap="none" strike="noStrike">
                <a:solidFill>
                  <a:schemeClr val="dk1"/>
                </a:solidFill>
                <a:latin typeface="Tahoma"/>
                <a:ea typeface="Tahoma"/>
                <a:cs typeface="Tahoma"/>
                <a:sym typeface="Tahoma"/>
              </a:rPr>
              <a:t>כדי להבין מה קרה אנחנו צריכים להסתכל כמה חודשים אחורה...</a:t>
            </a:r>
            <a:endParaRPr/>
          </a:p>
        </p:txBody>
      </p:sp>
      <p:grpSp>
        <p:nvGrpSpPr>
          <p:cNvPr id="848" name="Google Shape;848;p67"/>
          <p:cNvGrpSpPr/>
          <p:nvPr/>
        </p:nvGrpSpPr>
        <p:grpSpPr>
          <a:xfrm>
            <a:off x="1996088" y="4797152"/>
            <a:ext cx="8352928" cy="1991536"/>
            <a:chOff x="472088" y="4149080"/>
            <a:chExt cx="8352928" cy="1991536"/>
          </a:xfrm>
        </p:grpSpPr>
        <p:grpSp>
          <p:nvGrpSpPr>
            <p:cNvPr id="849" name="Google Shape;849;p67"/>
            <p:cNvGrpSpPr/>
            <p:nvPr/>
          </p:nvGrpSpPr>
          <p:grpSpPr>
            <a:xfrm>
              <a:off x="472088" y="4797152"/>
              <a:ext cx="8352928" cy="792088"/>
              <a:chOff x="467544" y="3501008"/>
              <a:chExt cx="8352928" cy="792088"/>
            </a:xfrm>
          </p:grpSpPr>
          <p:cxnSp>
            <p:nvCxnSpPr>
              <p:cNvPr id="850" name="Google Shape;850;p67"/>
              <p:cNvCxnSpPr/>
              <p:nvPr/>
            </p:nvCxnSpPr>
            <p:spPr>
              <a:xfrm>
                <a:off x="467544" y="3861048"/>
                <a:ext cx="8352928" cy="0"/>
              </a:xfrm>
              <a:prstGeom prst="straightConnector1">
                <a:avLst/>
              </a:prstGeom>
              <a:noFill/>
              <a:ln cap="flat" cmpd="sng" w="19050">
                <a:solidFill>
                  <a:schemeClr val="dk1"/>
                </a:solidFill>
                <a:prstDash val="solid"/>
                <a:miter lim="800000"/>
                <a:headEnd len="sm" w="sm" type="none"/>
                <a:tailEnd len="sm" w="sm" type="none"/>
              </a:ln>
            </p:spPr>
          </p:cxnSp>
          <p:cxnSp>
            <p:nvCxnSpPr>
              <p:cNvPr id="851" name="Google Shape;851;p67"/>
              <p:cNvCxnSpPr/>
              <p:nvPr/>
            </p:nvCxnSpPr>
            <p:spPr>
              <a:xfrm>
                <a:off x="7668344" y="3501008"/>
                <a:ext cx="0" cy="792088"/>
              </a:xfrm>
              <a:prstGeom prst="straightConnector1">
                <a:avLst/>
              </a:prstGeom>
              <a:noFill/>
              <a:ln cap="flat" cmpd="sng" w="19050">
                <a:solidFill>
                  <a:schemeClr val="dk1"/>
                </a:solidFill>
                <a:prstDash val="solid"/>
                <a:miter lim="800000"/>
                <a:headEnd len="sm" w="sm" type="none"/>
                <a:tailEnd len="sm" w="sm" type="none"/>
              </a:ln>
            </p:spPr>
          </p:cxnSp>
        </p:grpSp>
        <p:sp>
          <p:nvSpPr>
            <p:cNvPr id="852" name="Google Shape;852;p67"/>
            <p:cNvSpPr/>
            <p:nvPr/>
          </p:nvSpPr>
          <p:spPr>
            <a:xfrm>
              <a:off x="7020272" y="4149080"/>
              <a:ext cx="1384070" cy="192417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53" name="Google Shape;853;p67"/>
            <p:cNvSpPr txBox="1"/>
            <p:nvPr/>
          </p:nvSpPr>
          <p:spPr>
            <a:xfrm>
              <a:off x="7172002" y="4360749"/>
              <a:ext cx="1047979"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chemeClr val="dk1"/>
                  </a:solidFill>
                  <a:latin typeface="Tahoma"/>
                  <a:ea typeface="Tahoma"/>
                  <a:cs typeface="Tahoma"/>
                  <a:sym typeface="Tahoma"/>
                </a:rPr>
                <a:t>WannaCry</a:t>
              </a:r>
              <a:endParaRPr sz="1500">
                <a:solidFill>
                  <a:schemeClr val="dk1"/>
                </a:solidFill>
                <a:latin typeface="Tahoma"/>
                <a:ea typeface="Tahoma"/>
                <a:cs typeface="Tahoma"/>
                <a:sym typeface="Tahoma"/>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854" name="Google Shape;854;p67"/>
            <p:cNvSpPr txBox="1"/>
            <p:nvPr/>
          </p:nvSpPr>
          <p:spPr>
            <a:xfrm>
              <a:off x="6999584" y="5420536"/>
              <a:ext cx="1460848" cy="720080"/>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Clr>
                  <a:schemeClr val="dk1"/>
                </a:buClr>
                <a:buSzPts val="1800"/>
                <a:buFont typeface="Tahoma"/>
                <a:buNone/>
              </a:pPr>
              <a:r>
                <a:rPr lang="en-US" sz="1800">
                  <a:solidFill>
                    <a:schemeClr val="dk1"/>
                  </a:solidFill>
                  <a:latin typeface="Tahoma"/>
                  <a:ea typeface="Tahoma"/>
                  <a:cs typeface="Tahoma"/>
                  <a:sym typeface="Tahoma"/>
                </a:rPr>
                <a:t>12/05/17</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xEl>
                                              <p:pRg end="0" st="0"/>
                                            </p:txEl>
                                          </p:spTgt>
                                        </p:tgtEl>
                                        <p:attrNameLst>
                                          <p:attrName>style.visibility</p:attrName>
                                        </p:attrNameLst>
                                      </p:cBhvr>
                                      <p:to>
                                        <p:strVal val="visible"/>
                                      </p:to>
                                    </p:set>
                                    <p:animEffect filter="fade" transition="in">
                                      <p:cBhvr>
                                        <p:cTn dur="500"/>
                                        <p:tgtEl>
                                          <p:spTgt spid="8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xEl>
                                              <p:pRg end="1" st="1"/>
                                            </p:txEl>
                                          </p:spTgt>
                                        </p:tgtEl>
                                        <p:attrNameLst>
                                          <p:attrName>style.visibility</p:attrName>
                                        </p:attrNameLst>
                                      </p:cBhvr>
                                      <p:to>
                                        <p:strVal val="visible"/>
                                      </p:to>
                                    </p:set>
                                    <p:animEffect filter="fade" transition="in">
                                      <p:cBhvr>
                                        <p:cTn dur="500"/>
                                        <p:tgtEl>
                                          <p:spTgt spid="847">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68"/>
          <p:cNvSpPr txBox="1"/>
          <p:nvPr>
            <p:ph type="title"/>
          </p:nvPr>
        </p:nvSpPr>
        <p:spPr>
          <a:xfrm>
            <a:off x="2248820" y="1930524"/>
            <a:ext cx="8229600" cy="1143000"/>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7200"/>
              <a:buFont typeface="Tahoma"/>
              <a:buNone/>
            </a:pPr>
            <a:r>
              <a:rPr b="1" i="0" lang="en-US" sz="7200" u="none" cap="none" strike="noStrike">
                <a:solidFill>
                  <a:schemeClr val="dk1"/>
                </a:solidFill>
                <a:latin typeface="Tahoma"/>
                <a:ea typeface="Tahoma"/>
                <a:cs typeface="Tahoma"/>
                <a:sym typeface="Tahoma"/>
              </a:rPr>
              <a:t>תחילת 2017</a:t>
            </a:r>
            <a:endParaRPr/>
          </a:p>
        </p:txBody>
      </p:sp>
      <p:grpSp>
        <p:nvGrpSpPr>
          <p:cNvPr id="861" name="Google Shape;861;p68"/>
          <p:cNvGrpSpPr/>
          <p:nvPr/>
        </p:nvGrpSpPr>
        <p:grpSpPr>
          <a:xfrm>
            <a:off x="1996088" y="4149080"/>
            <a:ext cx="8352928" cy="1924174"/>
            <a:chOff x="472088" y="4149080"/>
            <a:chExt cx="8352928" cy="1924174"/>
          </a:xfrm>
        </p:grpSpPr>
        <p:grpSp>
          <p:nvGrpSpPr>
            <p:cNvPr id="862" name="Google Shape;862;p68"/>
            <p:cNvGrpSpPr/>
            <p:nvPr/>
          </p:nvGrpSpPr>
          <p:grpSpPr>
            <a:xfrm>
              <a:off x="472088" y="4725144"/>
              <a:ext cx="8352928" cy="792088"/>
              <a:chOff x="467544" y="3429000"/>
              <a:chExt cx="8352928" cy="792088"/>
            </a:xfrm>
          </p:grpSpPr>
          <p:cxnSp>
            <p:nvCxnSpPr>
              <p:cNvPr id="863" name="Google Shape;863;p68"/>
              <p:cNvCxnSpPr/>
              <p:nvPr/>
            </p:nvCxnSpPr>
            <p:spPr>
              <a:xfrm>
                <a:off x="467544" y="3861048"/>
                <a:ext cx="8352928" cy="0"/>
              </a:xfrm>
              <a:prstGeom prst="straightConnector1">
                <a:avLst/>
              </a:prstGeom>
              <a:noFill/>
              <a:ln cap="flat" cmpd="sng" w="19050">
                <a:solidFill>
                  <a:schemeClr val="dk1"/>
                </a:solidFill>
                <a:prstDash val="solid"/>
                <a:miter lim="800000"/>
                <a:headEnd len="sm" w="sm" type="none"/>
                <a:tailEnd len="sm" w="sm" type="none"/>
              </a:ln>
            </p:spPr>
          </p:cxnSp>
          <p:cxnSp>
            <p:nvCxnSpPr>
              <p:cNvPr id="864" name="Google Shape;864;p68"/>
              <p:cNvCxnSpPr/>
              <p:nvPr/>
            </p:nvCxnSpPr>
            <p:spPr>
              <a:xfrm>
                <a:off x="7668344" y="3429000"/>
                <a:ext cx="0" cy="792088"/>
              </a:xfrm>
              <a:prstGeom prst="straightConnector1">
                <a:avLst/>
              </a:prstGeom>
              <a:noFill/>
              <a:ln cap="flat" cmpd="sng" w="19050">
                <a:solidFill>
                  <a:schemeClr val="dk1"/>
                </a:solidFill>
                <a:prstDash val="solid"/>
                <a:miter lim="800000"/>
                <a:headEnd len="sm" w="sm" type="none"/>
                <a:tailEnd len="sm" w="sm" type="none"/>
              </a:ln>
            </p:spPr>
          </p:cxnSp>
        </p:grpSp>
        <p:sp>
          <p:nvSpPr>
            <p:cNvPr id="865" name="Google Shape;865;p68"/>
            <p:cNvSpPr/>
            <p:nvPr/>
          </p:nvSpPr>
          <p:spPr>
            <a:xfrm>
              <a:off x="6997132" y="4149080"/>
              <a:ext cx="1478128" cy="192417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66" name="Google Shape;866;p68"/>
            <p:cNvSpPr txBox="1"/>
            <p:nvPr/>
          </p:nvSpPr>
          <p:spPr>
            <a:xfrm>
              <a:off x="7159518" y="4241131"/>
              <a:ext cx="1047979" cy="3231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chemeClr val="dk1"/>
                  </a:solidFill>
                  <a:latin typeface="Tahoma"/>
                  <a:ea typeface="Tahoma"/>
                  <a:cs typeface="Tahoma"/>
                  <a:sym typeface="Tahoma"/>
                </a:rPr>
                <a:t>WannaCry</a:t>
              </a:r>
              <a:endParaRPr sz="1500">
                <a:solidFill>
                  <a:schemeClr val="dk1"/>
                </a:solidFill>
                <a:latin typeface="Tahoma"/>
                <a:ea typeface="Tahoma"/>
                <a:cs typeface="Tahoma"/>
                <a:sym typeface="Tahoma"/>
              </a:endParaRPr>
            </a:p>
          </p:txBody>
        </p:sp>
        <p:sp>
          <p:nvSpPr>
            <p:cNvPr id="867" name="Google Shape;867;p68"/>
            <p:cNvSpPr txBox="1"/>
            <p:nvPr/>
          </p:nvSpPr>
          <p:spPr>
            <a:xfrm>
              <a:off x="7159518" y="5301208"/>
              <a:ext cx="1244824" cy="720080"/>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Clr>
                  <a:schemeClr val="dk1"/>
                </a:buClr>
                <a:buSzPts val="1800"/>
                <a:buFont typeface="Tahoma"/>
                <a:buNone/>
              </a:pPr>
              <a:r>
                <a:rPr lang="en-US" sz="1800">
                  <a:solidFill>
                    <a:schemeClr val="dk1"/>
                  </a:solidFill>
                  <a:latin typeface="Tahoma"/>
                  <a:ea typeface="Tahoma"/>
                  <a:cs typeface="Tahoma"/>
                  <a:sym typeface="Tahoma"/>
                </a:rPr>
                <a:t>12.05.17</a:t>
              </a:r>
              <a:endParaRPr/>
            </a:p>
          </p:txBody>
        </p:sp>
      </p:grpSp>
      <p:sp>
        <p:nvSpPr>
          <p:cNvPr id="868" name="Google Shape;868;p68"/>
          <p:cNvSpPr txBox="1"/>
          <p:nvPr/>
        </p:nvSpPr>
        <p:spPr>
          <a:xfrm>
            <a:off x="2792823" y="4243236"/>
            <a:ext cx="136768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פיתוח</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 EternalBlue</a:t>
            </a:r>
            <a:endParaRPr/>
          </a:p>
        </p:txBody>
      </p:sp>
      <p:cxnSp>
        <p:nvCxnSpPr>
          <p:cNvPr id="869" name="Google Shape;869;p68"/>
          <p:cNvCxnSpPr/>
          <p:nvPr/>
        </p:nvCxnSpPr>
        <p:spPr>
          <a:xfrm>
            <a:off x="3393029" y="4865874"/>
            <a:ext cx="0" cy="435335"/>
          </a:xfrm>
          <a:prstGeom prst="straightConnector1">
            <a:avLst/>
          </a:prstGeom>
          <a:noFill/>
          <a:ln cap="flat" cmpd="sng" w="19050">
            <a:solidFill>
              <a:schemeClr val="dk1"/>
            </a:solidFill>
            <a:prstDash val="solid"/>
            <a:miter lim="800000"/>
            <a:headEnd len="sm" w="sm" type="none"/>
            <a:tailEnd len="sm" w="sm" type="none"/>
          </a:ln>
        </p:spPr>
      </p:cxnSp>
      <p:sp>
        <p:nvSpPr>
          <p:cNvPr id="870" name="Google Shape;870;p68"/>
          <p:cNvSpPr/>
          <p:nvPr/>
        </p:nvSpPr>
        <p:spPr>
          <a:xfrm>
            <a:off x="2676029" y="4149080"/>
            <a:ext cx="1549598" cy="192417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71" name="Google Shape;871;p68"/>
          <p:cNvSpPr txBox="1"/>
          <p:nvPr/>
        </p:nvSpPr>
        <p:spPr>
          <a:xfrm>
            <a:off x="2964948" y="5272752"/>
            <a:ext cx="87556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ahoma"/>
                <a:ea typeface="Tahoma"/>
                <a:cs typeface="Tahoma"/>
                <a:sym typeface="Tahoma"/>
              </a:rPr>
              <a:t>תחילת</a:t>
            </a:r>
            <a:endParaRPr/>
          </a:p>
          <a:p>
            <a:pPr indent="0" lvl="0" marL="0" marR="0" rtl="0" algn="ctr">
              <a:spcBef>
                <a:spcPts val="0"/>
              </a:spcBef>
              <a:spcAft>
                <a:spcPts val="0"/>
              </a:spcAft>
              <a:buNone/>
            </a:pPr>
            <a:r>
              <a:rPr lang="en-US" sz="1800">
                <a:solidFill>
                  <a:schemeClr val="dk1"/>
                </a:solidFill>
                <a:latin typeface="Tahoma"/>
                <a:ea typeface="Tahoma"/>
                <a:cs typeface="Tahoma"/>
                <a:sym typeface="Tahoma"/>
              </a:rPr>
              <a:t> 2017</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750"/>
                                  </p:stCondLst>
                                  <p:childTnLst>
                                    <p:set>
                                      <p:cBhvr>
                                        <p:cTn dur="1" fill="hold">
                                          <p:stCondLst>
                                            <p:cond delay="0"/>
                                          </p:stCondLst>
                                        </p:cTn>
                                        <p:tgtEl>
                                          <p:spTgt spid="870"/>
                                        </p:tgtEl>
                                        <p:attrNameLst>
                                          <p:attrName>style.visibility</p:attrName>
                                        </p:attrNameLst>
                                      </p:cBhvr>
                                      <p:to>
                                        <p:strVal val="visible"/>
                                      </p:to>
                                    </p:set>
                                    <p:animEffect filter="fade" transition="in">
                                      <p:cBhvr>
                                        <p:cTn dur="2000"/>
                                        <p:tgtEl>
                                          <p:spTgt spid="8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69"/>
          <p:cNvSpPr txBox="1"/>
          <p:nvPr/>
        </p:nvSpPr>
        <p:spPr>
          <a:xfrm>
            <a:off x="1981200" y="-52908"/>
            <a:ext cx="8229600" cy="1143000"/>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Clr>
                <a:schemeClr val="dk1"/>
              </a:buClr>
              <a:buSzPts val="4400"/>
              <a:buFont typeface="Tahoma"/>
              <a:buNone/>
            </a:pPr>
            <a:r>
              <a:rPr lang="en-US" sz="4400">
                <a:solidFill>
                  <a:schemeClr val="dk1"/>
                </a:solidFill>
                <a:latin typeface="Tahoma"/>
                <a:ea typeface="Tahoma"/>
                <a:cs typeface="Tahoma"/>
                <a:sym typeface="Tahoma"/>
              </a:rPr>
              <a:t>EternalBlue</a:t>
            </a:r>
            <a:endParaRPr sz="4400">
              <a:solidFill>
                <a:schemeClr val="dk1"/>
              </a:solidFill>
              <a:latin typeface="Tahoma"/>
              <a:ea typeface="Tahoma"/>
              <a:cs typeface="Tahoma"/>
              <a:sym typeface="Tahoma"/>
            </a:endParaRPr>
          </a:p>
        </p:txBody>
      </p:sp>
      <p:sp>
        <p:nvSpPr>
          <p:cNvPr id="878" name="Google Shape;878;p69"/>
          <p:cNvSpPr txBox="1"/>
          <p:nvPr>
            <p:ph idx="1" type="body"/>
          </p:nvPr>
        </p:nvSpPr>
        <p:spPr>
          <a:xfrm>
            <a:off x="545910" y="1495326"/>
            <a:ext cx="11313994" cy="4525963"/>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קבוצת האקרים בשם The Equation Group מזהה את פירצת האבטחה בפרוטוקול SMB. </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ו... מפתחת את EternalBlue:</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 Hacking Tool שמאפשר הרצת קוד ממחשב אחד למחשב אחר אליו הוא מחובר באותה הרשת.</a:t>
            </a:r>
            <a:endParaRPr/>
          </a:p>
        </p:txBody>
      </p:sp>
      <p:grpSp>
        <p:nvGrpSpPr>
          <p:cNvPr id="879" name="Google Shape;879;p69"/>
          <p:cNvGrpSpPr/>
          <p:nvPr/>
        </p:nvGrpSpPr>
        <p:grpSpPr>
          <a:xfrm>
            <a:off x="1995963" y="5446916"/>
            <a:ext cx="8352928" cy="1296144"/>
            <a:chOff x="472088" y="4725144"/>
            <a:chExt cx="8352928" cy="1296144"/>
          </a:xfrm>
        </p:grpSpPr>
        <p:grpSp>
          <p:nvGrpSpPr>
            <p:cNvPr id="880" name="Google Shape;880;p69"/>
            <p:cNvGrpSpPr/>
            <p:nvPr/>
          </p:nvGrpSpPr>
          <p:grpSpPr>
            <a:xfrm>
              <a:off x="472088" y="4725144"/>
              <a:ext cx="8352928" cy="1296144"/>
              <a:chOff x="472088" y="4725144"/>
              <a:chExt cx="8352928" cy="1296144"/>
            </a:xfrm>
          </p:grpSpPr>
          <p:grpSp>
            <p:nvGrpSpPr>
              <p:cNvPr id="881" name="Google Shape;881;p69"/>
              <p:cNvGrpSpPr/>
              <p:nvPr/>
            </p:nvGrpSpPr>
            <p:grpSpPr>
              <a:xfrm>
                <a:off x="472088" y="4725144"/>
                <a:ext cx="8352928" cy="792088"/>
                <a:chOff x="467544" y="3429000"/>
                <a:chExt cx="8352928" cy="792088"/>
              </a:xfrm>
            </p:grpSpPr>
            <p:cxnSp>
              <p:nvCxnSpPr>
                <p:cNvPr id="882" name="Google Shape;882;p69"/>
                <p:cNvCxnSpPr/>
                <p:nvPr/>
              </p:nvCxnSpPr>
              <p:spPr>
                <a:xfrm>
                  <a:off x="467544" y="3861048"/>
                  <a:ext cx="8352928" cy="0"/>
                </a:xfrm>
                <a:prstGeom prst="straightConnector1">
                  <a:avLst/>
                </a:prstGeom>
                <a:noFill/>
                <a:ln cap="flat" cmpd="sng" w="19050">
                  <a:solidFill>
                    <a:schemeClr val="dk1"/>
                  </a:solidFill>
                  <a:prstDash val="solid"/>
                  <a:miter lim="800000"/>
                  <a:headEnd len="sm" w="sm" type="none"/>
                  <a:tailEnd len="sm" w="sm" type="none"/>
                </a:ln>
              </p:spPr>
            </p:cxnSp>
            <p:cxnSp>
              <p:nvCxnSpPr>
                <p:cNvPr id="883" name="Google Shape;883;p69"/>
                <p:cNvCxnSpPr/>
                <p:nvPr/>
              </p:nvCxnSpPr>
              <p:spPr>
                <a:xfrm>
                  <a:off x="7668344" y="3429000"/>
                  <a:ext cx="0" cy="792088"/>
                </a:xfrm>
                <a:prstGeom prst="straightConnector1">
                  <a:avLst/>
                </a:prstGeom>
                <a:noFill/>
                <a:ln cap="flat" cmpd="sng" w="19050">
                  <a:solidFill>
                    <a:schemeClr val="dk1"/>
                  </a:solidFill>
                  <a:prstDash val="solid"/>
                  <a:miter lim="800000"/>
                  <a:headEnd len="sm" w="sm" type="none"/>
                  <a:tailEnd len="sm" w="sm" type="none"/>
                </a:ln>
              </p:spPr>
            </p:cxnSp>
          </p:grpSp>
          <p:sp>
            <p:nvSpPr>
              <p:cNvPr id="884" name="Google Shape;884;p69"/>
              <p:cNvSpPr txBox="1"/>
              <p:nvPr/>
            </p:nvSpPr>
            <p:spPr>
              <a:xfrm>
                <a:off x="7159518" y="5301208"/>
                <a:ext cx="1244824" cy="720080"/>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Clr>
                    <a:schemeClr val="dk1"/>
                  </a:buClr>
                  <a:buSzPts val="1800"/>
                  <a:buFont typeface="Tahoma"/>
                  <a:buNone/>
                </a:pPr>
                <a:r>
                  <a:rPr lang="en-US" sz="1800">
                    <a:solidFill>
                      <a:schemeClr val="dk1"/>
                    </a:solidFill>
                    <a:latin typeface="Tahoma"/>
                    <a:ea typeface="Tahoma"/>
                    <a:cs typeface="Tahoma"/>
                    <a:sym typeface="Tahoma"/>
                  </a:rPr>
                  <a:t>12.05.17</a:t>
                </a:r>
                <a:endParaRPr/>
              </a:p>
            </p:txBody>
          </p:sp>
        </p:grpSp>
        <p:cxnSp>
          <p:nvCxnSpPr>
            <p:cNvPr id="885" name="Google Shape;885;p69"/>
            <p:cNvCxnSpPr/>
            <p:nvPr/>
          </p:nvCxnSpPr>
          <p:spPr>
            <a:xfrm>
              <a:off x="1869029" y="4865873"/>
              <a:ext cx="0" cy="435335"/>
            </a:xfrm>
            <a:prstGeom prst="straightConnector1">
              <a:avLst/>
            </a:prstGeom>
            <a:noFill/>
            <a:ln cap="flat" cmpd="sng" w="19050">
              <a:solidFill>
                <a:schemeClr val="dk1"/>
              </a:solidFill>
              <a:prstDash val="solid"/>
              <a:miter lim="800000"/>
              <a:headEnd len="sm" w="sm" type="none"/>
              <a:tailEnd len="sm" w="sm" type="none"/>
            </a:ln>
          </p:spPr>
        </p:cxnSp>
      </p:grpSp>
      <p:sp>
        <p:nvSpPr>
          <p:cNvPr id="886" name="Google Shape;886;p69"/>
          <p:cNvSpPr/>
          <p:nvPr/>
        </p:nvSpPr>
        <p:spPr>
          <a:xfrm>
            <a:off x="2727576" y="4835493"/>
            <a:ext cx="1478128" cy="192417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87" name="Google Shape;887;p69"/>
          <p:cNvSpPr txBox="1"/>
          <p:nvPr/>
        </p:nvSpPr>
        <p:spPr>
          <a:xfrm>
            <a:off x="2863975" y="4942860"/>
            <a:ext cx="1205330" cy="55399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Tahoma"/>
                <a:ea typeface="Tahoma"/>
                <a:cs typeface="Tahoma"/>
                <a:sym typeface="Tahoma"/>
              </a:rPr>
              <a:t>פיתוח</a:t>
            </a:r>
            <a:endParaRPr sz="1500">
              <a:solidFill>
                <a:schemeClr val="dk1"/>
              </a:solidFill>
              <a:latin typeface="Tahoma"/>
              <a:ea typeface="Tahoma"/>
              <a:cs typeface="Tahoma"/>
              <a:sym typeface="Tahoma"/>
            </a:endParaRPr>
          </a:p>
          <a:p>
            <a:pPr indent="0" lvl="0" marL="0" marR="0" rtl="0" algn="ctr">
              <a:spcBef>
                <a:spcPts val="0"/>
              </a:spcBef>
              <a:spcAft>
                <a:spcPts val="0"/>
              </a:spcAft>
              <a:buNone/>
            </a:pPr>
            <a:r>
              <a:rPr lang="en-US" sz="1500">
                <a:solidFill>
                  <a:schemeClr val="dk1"/>
                </a:solidFill>
                <a:latin typeface="Tahoma"/>
                <a:ea typeface="Tahoma"/>
                <a:cs typeface="Tahoma"/>
                <a:sym typeface="Tahoma"/>
              </a:rPr>
              <a:t> EternalBlue</a:t>
            </a:r>
            <a:endParaRPr/>
          </a:p>
        </p:txBody>
      </p:sp>
      <p:sp>
        <p:nvSpPr>
          <p:cNvPr id="888" name="Google Shape;888;p69"/>
          <p:cNvSpPr txBox="1"/>
          <p:nvPr/>
        </p:nvSpPr>
        <p:spPr>
          <a:xfrm>
            <a:off x="2996068" y="6032852"/>
            <a:ext cx="87556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ahoma"/>
                <a:ea typeface="Tahoma"/>
                <a:cs typeface="Tahoma"/>
                <a:sym typeface="Tahoma"/>
              </a:rPr>
              <a:t>תחילת</a:t>
            </a:r>
            <a:endParaRPr/>
          </a:p>
          <a:p>
            <a:pPr indent="0" lvl="0" marL="0" marR="0" rtl="0" algn="ctr">
              <a:spcBef>
                <a:spcPts val="0"/>
              </a:spcBef>
              <a:spcAft>
                <a:spcPts val="0"/>
              </a:spcAft>
              <a:buNone/>
            </a:pPr>
            <a:r>
              <a:rPr lang="en-US" sz="1800">
                <a:solidFill>
                  <a:schemeClr val="dk1"/>
                </a:solidFill>
                <a:latin typeface="Tahoma"/>
                <a:ea typeface="Tahoma"/>
                <a:cs typeface="Tahoma"/>
                <a:sym typeface="Tahoma"/>
              </a:rPr>
              <a:t> 2017</a:t>
            </a:r>
            <a:endParaRPr/>
          </a:p>
        </p:txBody>
      </p:sp>
      <p:sp>
        <p:nvSpPr>
          <p:cNvPr id="889" name="Google Shape;889;p69"/>
          <p:cNvSpPr txBox="1"/>
          <p:nvPr/>
        </p:nvSpPr>
        <p:spPr>
          <a:xfrm>
            <a:off x="8747799" y="4923115"/>
            <a:ext cx="1047979" cy="3231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chemeClr val="dk1"/>
                </a:solidFill>
                <a:latin typeface="Tahoma"/>
                <a:ea typeface="Tahoma"/>
                <a:cs typeface="Tahoma"/>
                <a:sym typeface="Tahoma"/>
              </a:rPr>
              <a:t>WannaCry</a:t>
            </a:r>
            <a:endParaRPr sz="1500">
              <a:solidFill>
                <a:schemeClr val="dk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
                                            <p:txEl>
                                              <p:pRg end="0" st="0"/>
                                            </p:txEl>
                                          </p:spTgt>
                                        </p:tgtEl>
                                        <p:attrNameLst>
                                          <p:attrName>style.visibility</p:attrName>
                                        </p:attrNameLst>
                                      </p:cBhvr>
                                      <p:to>
                                        <p:strVal val="visible"/>
                                      </p:to>
                                    </p:set>
                                    <p:animEffect filter="fade" transition="in">
                                      <p:cBhvr>
                                        <p:cTn dur="500"/>
                                        <p:tgtEl>
                                          <p:spTgt spid="8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
                                            <p:txEl>
                                              <p:pRg end="1" st="1"/>
                                            </p:txEl>
                                          </p:spTgt>
                                        </p:tgtEl>
                                        <p:attrNameLst>
                                          <p:attrName>style.visibility</p:attrName>
                                        </p:attrNameLst>
                                      </p:cBhvr>
                                      <p:to>
                                        <p:strVal val="visible"/>
                                      </p:to>
                                    </p:set>
                                    <p:animEffect filter="fade" transition="in">
                                      <p:cBhvr>
                                        <p:cTn dur="500"/>
                                        <p:tgtEl>
                                          <p:spTgt spid="8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
                                            <p:txEl>
                                              <p:pRg end="2" st="2"/>
                                            </p:txEl>
                                          </p:spTgt>
                                        </p:tgtEl>
                                        <p:attrNameLst>
                                          <p:attrName>style.visibility</p:attrName>
                                        </p:attrNameLst>
                                      </p:cBhvr>
                                      <p:to>
                                        <p:strVal val="visible"/>
                                      </p:to>
                                    </p:set>
                                    <p:animEffect filter="fade" transition="in">
                                      <p:cBhvr>
                                        <p:cTn dur="500"/>
                                        <p:tgtEl>
                                          <p:spTgt spid="87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70"/>
          <p:cNvSpPr txBox="1"/>
          <p:nvPr>
            <p:ph type="title"/>
          </p:nvPr>
        </p:nvSpPr>
        <p:spPr>
          <a:xfrm>
            <a:off x="1991544" y="2636912"/>
            <a:ext cx="8229600" cy="1143000"/>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7600"/>
              <a:buFont typeface="Tahoma"/>
              <a:buNone/>
            </a:pPr>
            <a:r>
              <a:rPr b="1" i="0" lang="en-US" sz="7600" u="none" cap="none" strike="noStrike">
                <a:solidFill>
                  <a:schemeClr val="dk1"/>
                </a:solidFill>
                <a:latin typeface="Tahoma"/>
                <a:ea typeface="Tahoma"/>
                <a:cs typeface="Tahoma"/>
                <a:sym typeface="Tahoma"/>
              </a:rPr>
              <a:t>14/03/17</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71"/>
          <p:cNvSpPr txBox="1"/>
          <p:nvPr/>
        </p:nvSpPr>
        <p:spPr>
          <a:xfrm>
            <a:off x="2174854" y="-47805"/>
            <a:ext cx="8229600" cy="1143000"/>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Clr>
                <a:schemeClr val="dk1"/>
              </a:buClr>
              <a:buSzPts val="4400"/>
              <a:buFont typeface="Tahoma"/>
              <a:buNone/>
            </a:pPr>
            <a:r>
              <a:rPr lang="en-US" sz="4400">
                <a:solidFill>
                  <a:schemeClr val="dk1"/>
                </a:solidFill>
                <a:latin typeface="Tahoma"/>
                <a:ea typeface="Tahoma"/>
                <a:cs typeface="Tahoma"/>
                <a:sym typeface="Tahoma"/>
              </a:rPr>
              <a:t>מיקרוסופט</a:t>
            </a:r>
            <a:endParaRPr/>
          </a:p>
        </p:txBody>
      </p:sp>
      <p:sp>
        <p:nvSpPr>
          <p:cNvPr id="902" name="Google Shape;902;p71"/>
          <p:cNvSpPr txBox="1"/>
          <p:nvPr>
            <p:ph idx="1" type="body"/>
          </p:nvPr>
        </p:nvSpPr>
        <p:spPr>
          <a:xfrm>
            <a:off x="586854" y="1266528"/>
            <a:ext cx="10822674" cy="4525963"/>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מייקרוסופט מגלה את הפירצה ומנסה לתקן את הנזק:</a:t>
            </a:r>
            <a:endParaRPr b="0" i="0" sz="3200" u="none" cap="none" strike="noStrike">
              <a:solidFill>
                <a:schemeClr val="dk1"/>
              </a:solidFill>
              <a:latin typeface="Tahoma"/>
              <a:ea typeface="Tahoma"/>
              <a:cs typeface="Tahoma"/>
              <a:sym typeface="Tahoma"/>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היא מפיצה עידכוני תוכנה למערכות ההפעלה בהן היא תומכת.		</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                        נשארו פגיעים:</a:t>
            </a:r>
            <a:endParaRPr/>
          </a:p>
        </p:txBody>
      </p:sp>
      <p:grpSp>
        <p:nvGrpSpPr>
          <p:cNvPr id="903" name="Google Shape;903;p71"/>
          <p:cNvGrpSpPr/>
          <p:nvPr/>
        </p:nvGrpSpPr>
        <p:grpSpPr>
          <a:xfrm>
            <a:off x="1995963" y="5018852"/>
            <a:ext cx="8352928" cy="1794524"/>
            <a:chOff x="472088" y="4297080"/>
            <a:chExt cx="8352928" cy="1794524"/>
          </a:xfrm>
        </p:grpSpPr>
        <p:grpSp>
          <p:nvGrpSpPr>
            <p:cNvPr id="904" name="Google Shape;904;p71"/>
            <p:cNvGrpSpPr/>
            <p:nvPr/>
          </p:nvGrpSpPr>
          <p:grpSpPr>
            <a:xfrm>
              <a:off x="472088" y="4297080"/>
              <a:ext cx="8352928" cy="1794524"/>
              <a:chOff x="472088" y="4297080"/>
              <a:chExt cx="8352928" cy="1794524"/>
            </a:xfrm>
          </p:grpSpPr>
          <p:grpSp>
            <p:nvGrpSpPr>
              <p:cNvPr id="905" name="Google Shape;905;p71"/>
              <p:cNvGrpSpPr/>
              <p:nvPr/>
            </p:nvGrpSpPr>
            <p:grpSpPr>
              <a:xfrm>
                <a:off x="472088" y="4725144"/>
                <a:ext cx="8352928" cy="792088"/>
                <a:chOff x="467544" y="3429000"/>
                <a:chExt cx="8352928" cy="792088"/>
              </a:xfrm>
            </p:grpSpPr>
            <p:cxnSp>
              <p:nvCxnSpPr>
                <p:cNvPr id="906" name="Google Shape;906;p71"/>
                <p:cNvCxnSpPr/>
                <p:nvPr/>
              </p:nvCxnSpPr>
              <p:spPr>
                <a:xfrm>
                  <a:off x="467544" y="3861048"/>
                  <a:ext cx="8352928" cy="0"/>
                </a:xfrm>
                <a:prstGeom prst="straightConnector1">
                  <a:avLst/>
                </a:prstGeom>
                <a:noFill/>
                <a:ln cap="flat" cmpd="sng" w="19050">
                  <a:solidFill>
                    <a:schemeClr val="dk1"/>
                  </a:solidFill>
                  <a:prstDash val="solid"/>
                  <a:miter lim="800000"/>
                  <a:headEnd len="sm" w="sm" type="none"/>
                  <a:tailEnd len="sm" w="sm" type="none"/>
                </a:ln>
              </p:spPr>
            </p:cxnSp>
            <p:cxnSp>
              <p:nvCxnSpPr>
                <p:cNvPr id="907" name="Google Shape;907;p71"/>
                <p:cNvCxnSpPr/>
                <p:nvPr/>
              </p:nvCxnSpPr>
              <p:spPr>
                <a:xfrm>
                  <a:off x="7668344" y="3429000"/>
                  <a:ext cx="0" cy="792088"/>
                </a:xfrm>
                <a:prstGeom prst="straightConnector1">
                  <a:avLst/>
                </a:prstGeom>
                <a:noFill/>
                <a:ln cap="flat" cmpd="sng" w="19050">
                  <a:solidFill>
                    <a:schemeClr val="dk1"/>
                  </a:solidFill>
                  <a:prstDash val="solid"/>
                  <a:miter lim="800000"/>
                  <a:headEnd len="sm" w="sm" type="none"/>
                  <a:tailEnd len="sm" w="sm" type="none"/>
                </a:ln>
              </p:spPr>
            </p:cxnSp>
          </p:grpSp>
          <p:sp>
            <p:nvSpPr>
              <p:cNvPr id="908" name="Google Shape;908;p71"/>
              <p:cNvSpPr txBox="1"/>
              <p:nvPr/>
            </p:nvSpPr>
            <p:spPr>
              <a:xfrm>
                <a:off x="7138847" y="4297080"/>
                <a:ext cx="1047979" cy="3231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chemeClr val="dk1"/>
                    </a:solidFill>
                    <a:latin typeface="Tahoma"/>
                    <a:ea typeface="Tahoma"/>
                    <a:cs typeface="Tahoma"/>
                    <a:sym typeface="Tahoma"/>
                  </a:rPr>
                  <a:t>WannaCry</a:t>
                </a:r>
                <a:endParaRPr sz="1500">
                  <a:solidFill>
                    <a:schemeClr val="dk1"/>
                  </a:solidFill>
                  <a:latin typeface="Tahoma"/>
                  <a:ea typeface="Tahoma"/>
                  <a:cs typeface="Tahoma"/>
                  <a:sym typeface="Tahoma"/>
                </a:endParaRPr>
              </a:p>
            </p:txBody>
          </p:sp>
          <p:sp>
            <p:nvSpPr>
              <p:cNvPr id="909" name="Google Shape;909;p71"/>
              <p:cNvSpPr txBox="1"/>
              <p:nvPr/>
            </p:nvSpPr>
            <p:spPr>
              <a:xfrm>
                <a:off x="6933150" y="5371524"/>
                <a:ext cx="1527407" cy="720080"/>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Clr>
                    <a:schemeClr val="dk1"/>
                  </a:buClr>
                  <a:buSzPts val="1800"/>
                  <a:buFont typeface="Tahoma"/>
                  <a:buNone/>
                </a:pPr>
                <a:r>
                  <a:rPr lang="en-US" sz="1800">
                    <a:solidFill>
                      <a:schemeClr val="dk1"/>
                    </a:solidFill>
                    <a:latin typeface="Tahoma"/>
                    <a:ea typeface="Tahoma"/>
                    <a:cs typeface="Tahoma"/>
                    <a:sym typeface="Tahoma"/>
                  </a:rPr>
                  <a:t>12/05/17</a:t>
                </a:r>
                <a:endParaRPr/>
              </a:p>
            </p:txBody>
          </p:sp>
        </p:grpSp>
        <p:cxnSp>
          <p:nvCxnSpPr>
            <p:cNvPr id="910" name="Google Shape;910;p71"/>
            <p:cNvCxnSpPr/>
            <p:nvPr/>
          </p:nvCxnSpPr>
          <p:spPr>
            <a:xfrm>
              <a:off x="1869029" y="4865873"/>
              <a:ext cx="0" cy="435335"/>
            </a:xfrm>
            <a:prstGeom prst="straightConnector1">
              <a:avLst/>
            </a:prstGeom>
            <a:noFill/>
            <a:ln cap="flat" cmpd="sng" w="19050">
              <a:solidFill>
                <a:schemeClr val="dk1"/>
              </a:solidFill>
              <a:prstDash val="solid"/>
              <a:miter lim="800000"/>
              <a:headEnd len="sm" w="sm" type="none"/>
              <a:tailEnd len="sm" w="sm" type="none"/>
            </a:ln>
          </p:spPr>
        </p:cxnSp>
      </p:grpSp>
      <p:sp>
        <p:nvSpPr>
          <p:cNvPr id="911" name="Google Shape;911;p71"/>
          <p:cNvSpPr/>
          <p:nvPr/>
        </p:nvSpPr>
        <p:spPr>
          <a:xfrm>
            <a:off x="2727576" y="4835493"/>
            <a:ext cx="1478128" cy="192417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12" name="Google Shape;912;p71"/>
          <p:cNvSpPr/>
          <p:nvPr/>
        </p:nvSpPr>
        <p:spPr>
          <a:xfrm>
            <a:off x="4905904" y="4857073"/>
            <a:ext cx="1478128" cy="192417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913" name="Google Shape;913;p71"/>
          <p:cNvGrpSpPr/>
          <p:nvPr/>
        </p:nvGrpSpPr>
        <p:grpSpPr>
          <a:xfrm>
            <a:off x="4871864" y="4934214"/>
            <a:ext cx="1527968" cy="1735147"/>
            <a:chOff x="3347864" y="5091003"/>
            <a:chExt cx="1527968" cy="1735147"/>
          </a:xfrm>
        </p:grpSpPr>
        <p:sp>
          <p:nvSpPr>
            <p:cNvPr id="914" name="Google Shape;914;p71"/>
            <p:cNvSpPr txBox="1"/>
            <p:nvPr/>
          </p:nvSpPr>
          <p:spPr>
            <a:xfrm>
              <a:off x="3347864" y="5091003"/>
              <a:ext cx="1527968" cy="7848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Tahoma"/>
                  <a:ea typeface="Tahoma"/>
                  <a:cs typeface="Tahoma"/>
                  <a:sym typeface="Tahoma"/>
                </a:rPr>
                <a:t>מיקרוסופט מפיצה עדכוני תוכנה חלקיים</a:t>
              </a:r>
              <a:endParaRPr sz="1500">
                <a:solidFill>
                  <a:schemeClr val="dk1"/>
                </a:solidFill>
                <a:latin typeface="Tahoma"/>
                <a:ea typeface="Tahoma"/>
                <a:cs typeface="Tahoma"/>
                <a:sym typeface="Tahoma"/>
              </a:endParaRPr>
            </a:p>
          </p:txBody>
        </p:sp>
        <p:sp>
          <p:nvSpPr>
            <p:cNvPr id="915" name="Google Shape;915;p71"/>
            <p:cNvSpPr txBox="1"/>
            <p:nvPr/>
          </p:nvSpPr>
          <p:spPr>
            <a:xfrm>
              <a:off x="3419872" y="6106070"/>
              <a:ext cx="1345782" cy="720080"/>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Clr>
                  <a:schemeClr val="dk1"/>
                </a:buClr>
                <a:buSzPts val="1800"/>
                <a:buFont typeface="Tahoma"/>
                <a:buNone/>
              </a:pPr>
              <a:r>
                <a:rPr lang="en-US" sz="1800">
                  <a:solidFill>
                    <a:schemeClr val="dk1"/>
                  </a:solidFill>
                  <a:latin typeface="Tahoma"/>
                  <a:ea typeface="Tahoma"/>
                  <a:cs typeface="Tahoma"/>
                  <a:sym typeface="Tahoma"/>
                </a:rPr>
                <a:t>14/03/17</a:t>
              </a:r>
              <a:endParaRPr/>
            </a:p>
          </p:txBody>
        </p:sp>
      </p:grpSp>
      <p:sp>
        <p:nvSpPr>
          <p:cNvPr id="916" name="Google Shape;916;p71"/>
          <p:cNvSpPr/>
          <p:nvPr/>
        </p:nvSpPr>
        <p:spPr>
          <a:xfrm>
            <a:off x="7392144" y="3550195"/>
            <a:ext cx="2304256" cy="969926"/>
          </a:xfrm>
          <a:prstGeom prst="rect">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מחשבים שלא עברו עידכון תוכנה</a:t>
            </a:r>
            <a:endParaRPr sz="2000">
              <a:solidFill>
                <a:schemeClr val="dk1"/>
              </a:solidFill>
              <a:latin typeface="Arial"/>
              <a:ea typeface="Arial"/>
              <a:cs typeface="Arial"/>
              <a:sym typeface="Arial"/>
            </a:endParaRPr>
          </a:p>
        </p:txBody>
      </p:sp>
      <p:sp>
        <p:nvSpPr>
          <p:cNvPr id="917" name="Google Shape;917;p71"/>
          <p:cNvSpPr/>
          <p:nvPr/>
        </p:nvSpPr>
        <p:spPr>
          <a:xfrm>
            <a:off x="2495600" y="3550196"/>
            <a:ext cx="4742184" cy="489591"/>
          </a:xfrm>
          <a:prstGeom prst="rect">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מערכות הפעלה לא נתמכות</a:t>
            </a:r>
            <a:endParaRPr sz="2000">
              <a:solidFill>
                <a:schemeClr val="dk1"/>
              </a:solidFill>
              <a:latin typeface="Arial"/>
              <a:ea typeface="Arial"/>
              <a:cs typeface="Arial"/>
              <a:sym typeface="Arial"/>
            </a:endParaRPr>
          </a:p>
        </p:txBody>
      </p:sp>
      <p:sp>
        <p:nvSpPr>
          <p:cNvPr id="918" name="Google Shape;918;p71"/>
          <p:cNvSpPr/>
          <p:nvPr/>
        </p:nvSpPr>
        <p:spPr>
          <a:xfrm>
            <a:off x="2492579" y="4069337"/>
            <a:ext cx="1796042" cy="423489"/>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Windows XP</a:t>
            </a:r>
            <a:endParaRPr/>
          </a:p>
        </p:txBody>
      </p:sp>
      <p:sp>
        <p:nvSpPr>
          <p:cNvPr id="919" name="Google Shape;919;p71"/>
          <p:cNvSpPr/>
          <p:nvPr/>
        </p:nvSpPr>
        <p:spPr>
          <a:xfrm>
            <a:off x="4370804" y="4069337"/>
            <a:ext cx="2866980" cy="423489"/>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Windows Server 2003</a:t>
            </a:r>
            <a:endParaRPr/>
          </a:p>
        </p:txBody>
      </p:sp>
      <p:sp>
        <p:nvSpPr>
          <p:cNvPr id="920" name="Google Shape;920;p71"/>
          <p:cNvSpPr txBox="1"/>
          <p:nvPr/>
        </p:nvSpPr>
        <p:spPr>
          <a:xfrm>
            <a:off x="2891271" y="4942860"/>
            <a:ext cx="1205330" cy="55399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Tahoma"/>
                <a:ea typeface="Tahoma"/>
                <a:cs typeface="Tahoma"/>
                <a:sym typeface="Tahoma"/>
              </a:rPr>
              <a:t>פיתוח</a:t>
            </a:r>
            <a:endParaRPr sz="1500">
              <a:solidFill>
                <a:schemeClr val="dk1"/>
              </a:solidFill>
              <a:latin typeface="Tahoma"/>
              <a:ea typeface="Tahoma"/>
              <a:cs typeface="Tahoma"/>
              <a:sym typeface="Tahoma"/>
            </a:endParaRPr>
          </a:p>
          <a:p>
            <a:pPr indent="0" lvl="0" marL="0" marR="0" rtl="0" algn="ctr">
              <a:spcBef>
                <a:spcPts val="0"/>
              </a:spcBef>
              <a:spcAft>
                <a:spcPts val="0"/>
              </a:spcAft>
              <a:buNone/>
            </a:pPr>
            <a:r>
              <a:rPr lang="en-US" sz="1500">
                <a:solidFill>
                  <a:schemeClr val="dk1"/>
                </a:solidFill>
                <a:latin typeface="Tahoma"/>
                <a:ea typeface="Tahoma"/>
                <a:cs typeface="Tahoma"/>
                <a:sym typeface="Tahoma"/>
              </a:rPr>
              <a:t> EternalBlue</a:t>
            </a:r>
            <a:endParaRPr/>
          </a:p>
        </p:txBody>
      </p:sp>
      <p:sp>
        <p:nvSpPr>
          <p:cNvPr id="921" name="Google Shape;921;p71"/>
          <p:cNvSpPr txBox="1"/>
          <p:nvPr/>
        </p:nvSpPr>
        <p:spPr>
          <a:xfrm>
            <a:off x="3023364" y="6032852"/>
            <a:ext cx="87556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ahoma"/>
                <a:ea typeface="Tahoma"/>
                <a:cs typeface="Tahoma"/>
                <a:sym typeface="Tahoma"/>
              </a:rPr>
              <a:t>תחילת</a:t>
            </a:r>
            <a:endParaRPr/>
          </a:p>
          <a:p>
            <a:pPr indent="0" lvl="0" marL="0" marR="0" rtl="0" algn="ctr">
              <a:spcBef>
                <a:spcPts val="0"/>
              </a:spcBef>
              <a:spcAft>
                <a:spcPts val="0"/>
              </a:spcAft>
              <a:buNone/>
            </a:pPr>
            <a:r>
              <a:rPr lang="en-US" sz="1800">
                <a:solidFill>
                  <a:schemeClr val="dk1"/>
                </a:solidFill>
                <a:latin typeface="Tahoma"/>
                <a:ea typeface="Tahoma"/>
                <a:cs typeface="Tahoma"/>
                <a:sym typeface="Tahoma"/>
              </a:rPr>
              <a:t> 2017</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2000"/>
                                        <p:tgtEl>
                                          <p:spTgt spid="911"/>
                                        </p:tgtEl>
                                      </p:cBhvr>
                                    </p:animEffect>
                                    <p:set>
                                      <p:cBhvr>
                                        <p:cTn dur="1" fill="hold">
                                          <p:stCondLst>
                                            <p:cond delay="2000"/>
                                          </p:stCondLst>
                                        </p:cTn>
                                        <p:tgtEl>
                                          <p:spTgt spid="911"/>
                                        </p:tgtEl>
                                        <p:attrNameLst>
                                          <p:attrName>style.visibility</p:attrName>
                                        </p:attrNameLst>
                                      </p:cBhvr>
                                      <p:to>
                                        <p:strVal val="hidden"/>
                                      </p:to>
                                    </p:se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2000"/>
                                        <p:tgtEl>
                                          <p:spTgt spid="9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2">
                                            <p:txEl>
                                              <p:pRg end="0" st="0"/>
                                            </p:txEl>
                                          </p:spTgt>
                                        </p:tgtEl>
                                        <p:attrNameLst>
                                          <p:attrName>style.visibility</p:attrName>
                                        </p:attrNameLst>
                                      </p:cBhvr>
                                      <p:to>
                                        <p:strVal val="visible"/>
                                      </p:to>
                                    </p:set>
                                    <p:animEffect filter="fade" transition="in">
                                      <p:cBhvr>
                                        <p:cTn dur="500"/>
                                        <p:tgtEl>
                                          <p:spTgt spid="9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2">
                                            <p:txEl>
                                              <p:pRg end="1" st="1"/>
                                            </p:txEl>
                                          </p:spTgt>
                                        </p:tgtEl>
                                        <p:attrNameLst>
                                          <p:attrName>style.visibility</p:attrName>
                                        </p:attrNameLst>
                                      </p:cBhvr>
                                      <p:to>
                                        <p:strVal val="visible"/>
                                      </p:to>
                                    </p:set>
                                    <p:animEffect filter="fade" transition="in">
                                      <p:cBhvr>
                                        <p:cTn dur="500"/>
                                        <p:tgtEl>
                                          <p:spTgt spid="9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2">
                                            <p:txEl>
                                              <p:pRg end="2" st="2"/>
                                            </p:txEl>
                                          </p:spTgt>
                                        </p:tgtEl>
                                        <p:attrNameLst>
                                          <p:attrName>style.visibility</p:attrName>
                                        </p:attrNameLst>
                                      </p:cBhvr>
                                      <p:to>
                                        <p:strVal val="visible"/>
                                      </p:to>
                                    </p:set>
                                    <p:animEffect filter="fade" transition="in">
                                      <p:cBhvr>
                                        <p:cTn dur="500"/>
                                        <p:tgtEl>
                                          <p:spTgt spid="9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500"/>
                                        <p:tgtEl>
                                          <p:spTgt spid="9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500"/>
                                        <p:tgtEl>
                                          <p:spTgt spid="9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500"/>
                                        <p:tgtEl>
                                          <p:spTgt spid="9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500"/>
                                        <p:tgtEl>
                                          <p:spTgt spid="9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8"/>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מה </a:t>
            </a:r>
            <a:r>
              <a:rPr b="1" i="0" lang="en-US" sz="4400" u="none" cap="none" strike="noStrike">
                <a:solidFill>
                  <a:srgbClr val="FF0000"/>
                </a:solidFill>
                <a:latin typeface="Tahoma"/>
                <a:ea typeface="Tahoma"/>
                <a:cs typeface="Tahoma"/>
                <a:sym typeface="Tahoma"/>
              </a:rPr>
              <a:t>לא</a:t>
            </a:r>
            <a:r>
              <a:rPr b="1" i="0" lang="en-US" sz="4400" u="none" cap="none" strike="noStrike">
                <a:solidFill>
                  <a:schemeClr val="dk1"/>
                </a:solidFill>
                <a:latin typeface="Tahoma"/>
                <a:ea typeface="Tahoma"/>
                <a:cs typeface="Tahoma"/>
                <a:sym typeface="Tahoma"/>
              </a:rPr>
              <a:t> צריך ללמוד?</a:t>
            </a:r>
            <a:endParaRPr b="1" i="0" sz="4400" u="none" cap="none" strike="noStrike">
              <a:solidFill>
                <a:schemeClr val="dk1"/>
              </a:solidFill>
              <a:latin typeface="Tahoma"/>
              <a:ea typeface="Tahoma"/>
              <a:cs typeface="Tahoma"/>
              <a:sym typeface="Tahoma"/>
            </a:endParaRPr>
          </a:p>
        </p:txBody>
      </p:sp>
      <p:sp>
        <p:nvSpPr>
          <p:cNvPr id="147" name="Google Shape;147;p18"/>
          <p:cNvSpPr txBox="1"/>
          <p:nvPr>
            <p:ph idx="1" type="body"/>
          </p:nvPr>
        </p:nvSpPr>
        <p:spPr>
          <a:xfrm>
            <a:off x="350874" y="1155700"/>
            <a:ext cx="11616607"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דברים שאפשר לבדוק בשניה בגוגל </a:t>
            </a:r>
            <a:br>
              <a:rPr b="0" i="0" lang="en-US" sz="3200" u="none" cap="none" strike="noStrike">
                <a:solidFill>
                  <a:schemeClr val="dk1"/>
                </a:solidFill>
                <a:latin typeface="Tahoma"/>
                <a:ea typeface="Tahoma"/>
                <a:cs typeface="Tahoma"/>
                <a:sym typeface="Tahoma"/>
              </a:rPr>
            </a:br>
            <a:r>
              <a:rPr b="0" i="0" lang="en-US" sz="2800" u="none" cap="none" strike="noStrike">
                <a:solidFill>
                  <a:schemeClr val="dk1"/>
                </a:solidFill>
                <a:latin typeface="Tahoma"/>
                <a:ea typeface="Tahoma"/>
                <a:cs typeface="Tahoma"/>
                <a:sym typeface="Tahoma"/>
              </a:rPr>
              <a:t>(כמו: מספרי פורטים, ראשי תיבות, תאריכים, גדלים של הודעות, שדות בפרוטוקול...)</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הגדרות מילה במילה (להבין את הרעיון, לא לשנן!)</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פרשיות האבטחה מהשיעור בשבוע הבא.</a:t>
            </a:r>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0" st="0"/>
                                            </p:txEl>
                                          </p:spTgt>
                                        </p:tgtEl>
                                        <p:attrNameLst>
                                          <p:attrName>style.visibility</p:attrName>
                                        </p:attrNameLst>
                                      </p:cBhvr>
                                      <p:to>
                                        <p:strVal val="visible"/>
                                      </p:to>
                                    </p:set>
                                    <p:animEffect filter="fade" transition="in">
                                      <p:cBhvr>
                                        <p:cTn dur="500"/>
                                        <p:tgtEl>
                                          <p:spTgt spid="1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1" st="1"/>
                                            </p:txEl>
                                          </p:spTgt>
                                        </p:tgtEl>
                                        <p:attrNameLst>
                                          <p:attrName>style.visibility</p:attrName>
                                        </p:attrNameLst>
                                      </p:cBhvr>
                                      <p:to>
                                        <p:strVal val="visible"/>
                                      </p:to>
                                    </p:set>
                                    <p:animEffect filter="fade" transition="in">
                                      <p:cBhvr>
                                        <p:cTn dur="500"/>
                                        <p:tgtEl>
                                          <p:spTgt spid="1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2" st="2"/>
                                            </p:txEl>
                                          </p:spTgt>
                                        </p:tgtEl>
                                        <p:attrNameLst>
                                          <p:attrName>style.visibility</p:attrName>
                                        </p:attrNameLst>
                                      </p:cBhvr>
                                      <p:to>
                                        <p:strVal val="visible"/>
                                      </p:to>
                                    </p:set>
                                    <p:animEffect filter="fade" transition="in">
                                      <p:cBhvr>
                                        <p:cTn dur="500"/>
                                        <p:tgtEl>
                                          <p:spTgt spid="1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3" st="3"/>
                                            </p:txEl>
                                          </p:spTgt>
                                        </p:tgtEl>
                                        <p:attrNameLst>
                                          <p:attrName>style.visibility</p:attrName>
                                        </p:attrNameLst>
                                      </p:cBhvr>
                                      <p:to>
                                        <p:strVal val="visible"/>
                                      </p:to>
                                    </p:set>
                                    <p:animEffect filter="fade" transition="in">
                                      <p:cBhvr>
                                        <p:cTn dur="500"/>
                                        <p:tgtEl>
                                          <p:spTgt spid="14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72"/>
          <p:cNvSpPr txBox="1"/>
          <p:nvPr>
            <p:ph type="title"/>
          </p:nvPr>
        </p:nvSpPr>
        <p:spPr>
          <a:xfrm>
            <a:off x="1991544" y="2636912"/>
            <a:ext cx="8229600" cy="1143000"/>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7600"/>
              <a:buFont typeface="Tahoma"/>
              <a:buNone/>
            </a:pPr>
            <a:r>
              <a:rPr b="1" i="0" lang="en-US" sz="7600" u="none" cap="none" strike="noStrike">
                <a:solidFill>
                  <a:schemeClr val="dk1"/>
                </a:solidFill>
                <a:latin typeface="Tahoma"/>
                <a:ea typeface="Tahoma"/>
                <a:cs typeface="Tahoma"/>
                <a:sym typeface="Tahoma"/>
              </a:rPr>
              <a:t>14/04/17</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73"/>
          <p:cNvSpPr txBox="1"/>
          <p:nvPr/>
        </p:nvSpPr>
        <p:spPr>
          <a:xfrm>
            <a:off x="2285032" y="-5638"/>
            <a:ext cx="8229600" cy="1143000"/>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Clr>
                <a:schemeClr val="dk1"/>
              </a:buClr>
              <a:buSzPts val="4400"/>
              <a:buFont typeface="Tahoma"/>
              <a:buNone/>
            </a:pPr>
            <a:r>
              <a:rPr lang="en-US" sz="4400">
                <a:solidFill>
                  <a:schemeClr val="dk1"/>
                </a:solidFill>
                <a:latin typeface="Tahoma"/>
                <a:ea typeface="Tahoma"/>
                <a:cs typeface="Tahoma"/>
                <a:sym typeface="Tahoma"/>
              </a:rPr>
              <a:t> EternalBlue - ההדלפה</a:t>
            </a:r>
            <a:endParaRPr/>
          </a:p>
        </p:txBody>
      </p:sp>
      <p:sp>
        <p:nvSpPr>
          <p:cNvPr id="934" name="Google Shape;934;p73"/>
          <p:cNvSpPr txBox="1"/>
          <p:nvPr>
            <p:ph idx="1" type="body"/>
          </p:nvPr>
        </p:nvSpPr>
        <p:spPr>
          <a:xfrm>
            <a:off x="518615" y="1495326"/>
            <a:ext cx="11150221" cy="4525963"/>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ה-Shadow Brokers נכנסים למשחק. </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הם פורצים למסד הנתונים של ה-Equation Group ומדליפים כלי פריצה שונים ש-The Equation Group פיתחו. </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בין הכלים, ניחשתם נכון: EternalBlue.</a:t>
            </a:r>
            <a:endParaRPr/>
          </a:p>
        </p:txBody>
      </p:sp>
      <p:grpSp>
        <p:nvGrpSpPr>
          <p:cNvPr id="935" name="Google Shape;935;p73"/>
          <p:cNvGrpSpPr/>
          <p:nvPr/>
        </p:nvGrpSpPr>
        <p:grpSpPr>
          <a:xfrm>
            <a:off x="1995963" y="4869160"/>
            <a:ext cx="8352928" cy="2044394"/>
            <a:chOff x="472088" y="4147388"/>
            <a:chExt cx="8352928" cy="2044394"/>
          </a:xfrm>
        </p:grpSpPr>
        <p:grpSp>
          <p:nvGrpSpPr>
            <p:cNvPr id="936" name="Google Shape;936;p73"/>
            <p:cNvGrpSpPr/>
            <p:nvPr/>
          </p:nvGrpSpPr>
          <p:grpSpPr>
            <a:xfrm>
              <a:off x="472088" y="4165392"/>
              <a:ext cx="8352928" cy="1761789"/>
              <a:chOff x="472088" y="4165392"/>
              <a:chExt cx="8352928" cy="1761789"/>
            </a:xfrm>
          </p:grpSpPr>
          <p:cxnSp>
            <p:nvCxnSpPr>
              <p:cNvPr id="937" name="Google Shape;937;p73"/>
              <p:cNvCxnSpPr/>
              <p:nvPr/>
            </p:nvCxnSpPr>
            <p:spPr>
              <a:xfrm>
                <a:off x="472088" y="5157192"/>
                <a:ext cx="8352928" cy="0"/>
              </a:xfrm>
              <a:prstGeom prst="straightConnector1">
                <a:avLst/>
              </a:prstGeom>
              <a:noFill/>
              <a:ln cap="flat" cmpd="sng" w="19050">
                <a:solidFill>
                  <a:schemeClr val="dk1"/>
                </a:solidFill>
                <a:prstDash val="solid"/>
                <a:miter lim="800000"/>
                <a:headEnd len="sm" w="sm" type="none"/>
                <a:tailEnd len="sm" w="sm" type="none"/>
              </a:ln>
            </p:spPr>
          </p:cxnSp>
          <p:sp>
            <p:nvSpPr>
              <p:cNvPr id="938" name="Google Shape;938;p73"/>
              <p:cNvSpPr txBox="1"/>
              <p:nvPr/>
            </p:nvSpPr>
            <p:spPr>
              <a:xfrm>
                <a:off x="7125813" y="4165392"/>
                <a:ext cx="1440160" cy="3231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chemeClr val="dk1"/>
                    </a:solidFill>
                    <a:latin typeface="Tahoma"/>
                    <a:ea typeface="Tahoma"/>
                    <a:cs typeface="Tahoma"/>
                    <a:sym typeface="Tahoma"/>
                  </a:rPr>
                  <a:t>WannaCry</a:t>
                </a:r>
                <a:endParaRPr sz="1500">
                  <a:solidFill>
                    <a:schemeClr val="dk1"/>
                  </a:solidFill>
                  <a:latin typeface="Tahoma"/>
                  <a:ea typeface="Tahoma"/>
                  <a:cs typeface="Tahoma"/>
                  <a:sym typeface="Tahoma"/>
                </a:endParaRPr>
              </a:p>
            </p:txBody>
          </p:sp>
          <p:sp>
            <p:nvSpPr>
              <p:cNvPr id="939" name="Google Shape;939;p73"/>
              <p:cNvSpPr txBox="1"/>
              <p:nvPr/>
            </p:nvSpPr>
            <p:spPr>
              <a:xfrm>
                <a:off x="7020397" y="5207101"/>
                <a:ext cx="1395892" cy="720080"/>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Clr>
                    <a:schemeClr val="dk1"/>
                  </a:buClr>
                  <a:buSzPts val="1800"/>
                  <a:buFont typeface="Tahoma"/>
                  <a:buNone/>
                </a:pPr>
                <a:r>
                  <a:rPr lang="en-US" sz="1800">
                    <a:solidFill>
                      <a:schemeClr val="dk1"/>
                    </a:solidFill>
                    <a:latin typeface="Tahoma"/>
                    <a:ea typeface="Tahoma"/>
                    <a:cs typeface="Tahoma"/>
                    <a:sym typeface="Tahoma"/>
                  </a:rPr>
                  <a:t>12/05/17</a:t>
                </a:r>
                <a:endParaRPr/>
              </a:p>
            </p:txBody>
          </p:sp>
        </p:grpSp>
        <p:grpSp>
          <p:nvGrpSpPr>
            <p:cNvPr id="940" name="Google Shape;940;p73"/>
            <p:cNvGrpSpPr/>
            <p:nvPr/>
          </p:nvGrpSpPr>
          <p:grpSpPr>
            <a:xfrm>
              <a:off x="1349999" y="4147388"/>
              <a:ext cx="1205330" cy="2044394"/>
              <a:chOff x="1409417" y="4147388"/>
              <a:chExt cx="1086493" cy="2044394"/>
            </a:xfrm>
          </p:grpSpPr>
          <p:sp>
            <p:nvSpPr>
              <p:cNvPr id="941" name="Google Shape;941;p73"/>
              <p:cNvSpPr txBox="1"/>
              <p:nvPr/>
            </p:nvSpPr>
            <p:spPr>
              <a:xfrm>
                <a:off x="1409417" y="4147388"/>
                <a:ext cx="1086493" cy="55399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Tahoma"/>
                    <a:ea typeface="Tahoma"/>
                    <a:cs typeface="Tahoma"/>
                    <a:sym typeface="Tahoma"/>
                  </a:rPr>
                  <a:t>פיתוח</a:t>
                </a:r>
                <a:endParaRPr sz="1500">
                  <a:solidFill>
                    <a:schemeClr val="dk1"/>
                  </a:solidFill>
                  <a:latin typeface="Tahoma"/>
                  <a:ea typeface="Tahoma"/>
                  <a:cs typeface="Tahoma"/>
                  <a:sym typeface="Tahoma"/>
                </a:endParaRPr>
              </a:p>
              <a:p>
                <a:pPr indent="0" lvl="0" marL="0" marR="0" rtl="0" algn="ctr">
                  <a:spcBef>
                    <a:spcPts val="0"/>
                  </a:spcBef>
                  <a:spcAft>
                    <a:spcPts val="0"/>
                  </a:spcAft>
                  <a:buNone/>
                </a:pPr>
                <a:r>
                  <a:rPr lang="en-US" sz="1500">
                    <a:solidFill>
                      <a:schemeClr val="dk1"/>
                    </a:solidFill>
                    <a:latin typeface="Tahoma"/>
                    <a:ea typeface="Tahoma"/>
                    <a:cs typeface="Tahoma"/>
                    <a:sym typeface="Tahoma"/>
                  </a:rPr>
                  <a:t> EternalBlue</a:t>
                </a:r>
                <a:endParaRPr/>
              </a:p>
            </p:txBody>
          </p:sp>
          <p:sp>
            <p:nvSpPr>
              <p:cNvPr id="942" name="Google Shape;942;p73"/>
              <p:cNvSpPr txBox="1"/>
              <p:nvPr/>
            </p:nvSpPr>
            <p:spPr>
              <a:xfrm>
                <a:off x="1550268" y="5268452"/>
                <a:ext cx="789236"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ahoma"/>
                    <a:ea typeface="Tahoma"/>
                    <a:cs typeface="Tahoma"/>
                    <a:sym typeface="Tahoma"/>
                  </a:rPr>
                  <a:t>תחילת</a:t>
                </a:r>
                <a:endParaRPr/>
              </a:p>
              <a:p>
                <a:pPr indent="0" lvl="0" marL="0" marR="0" rtl="0" algn="ctr">
                  <a:spcBef>
                    <a:spcPts val="0"/>
                  </a:spcBef>
                  <a:spcAft>
                    <a:spcPts val="0"/>
                  </a:spcAft>
                  <a:buNone/>
                </a:pPr>
                <a:r>
                  <a:rPr lang="en-US" sz="1800">
                    <a:solidFill>
                      <a:schemeClr val="dk1"/>
                    </a:solidFill>
                    <a:latin typeface="Tahoma"/>
                    <a:ea typeface="Tahoma"/>
                    <a:cs typeface="Tahoma"/>
                    <a:sym typeface="Tahoma"/>
                  </a:rPr>
                  <a:t> 2017</a:t>
                </a:r>
                <a:endParaRPr/>
              </a:p>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cxnSp>
            <p:nvCxnSpPr>
              <p:cNvPr id="943" name="Google Shape;943;p73"/>
              <p:cNvCxnSpPr/>
              <p:nvPr/>
            </p:nvCxnSpPr>
            <p:spPr>
              <a:xfrm>
                <a:off x="1877274" y="4865873"/>
                <a:ext cx="0" cy="435335"/>
              </a:xfrm>
              <a:prstGeom prst="straightConnector1">
                <a:avLst/>
              </a:prstGeom>
              <a:noFill/>
              <a:ln cap="flat" cmpd="sng" w="19050">
                <a:solidFill>
                  <a:schemeClr val="dk1"/>
                </a:solidFill>
                <a:prstDash val="solid"/>
                <a:miter lim="800000"/>
                <a:headEnd len="sm" w="sm" type="none"/>
                <a:tailEnd len="sm" w="sm" type="none"/>
              </a:ln>
            </p:spPr>
          </p:cxnSp>
        </p:grpSp>
      </p:grpSp>
      <p:sp>
        <p:nvSpPr>
          <p:cNvPr id="944" name="Google Shape;944;p73"/>
          <p:cNvSpPr txBox="1"/>
          <p:nvPr/>
        </p:nvSpPr>
        <p:spPr>
          <a:xfrm>
            <a:off x="4926456" y="4838678"/>
            <a:ext cx="1527968" cy="7848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Tahoma"/>
                <a:ea typeface="Tahoma"/>
                <a:cs typeface="Tahoma"/>
                <a:sym typeface="Tahoma"/>
              </a:rPr>
              <a:t>מיקרוסופט מפיצה עדכוני תוכנה חלקיים</a:t>
            </a:r>
            <a:endParaRPr sz="1500">
              <a:solidFill>
                <a:schemeClr val="dk1"/>
              </a:solidFill>
              <a:latin typeface="Tahoma"/>
              <a:ea typeface="Tahoma"/>
              <a:cs typeface="Tahoma"/>
              <a:sym typeface="Tahoma"/>
            </a:endParaRPr>
          </a:p>
        </p:txBody>
      </p:sp>
      <p:sp>
        <p:nvSpPr>
          <p:cNvPr id="945" name="Google Shape;945;p73"/>
          <p:cNvSpPr txBox="1"/>
          <p:nvPr/>
        </p:nvSpPr>
        <p:spPr>
          <a:xfrm>
            <a:off x="4905904" y="5949280"/>
            <a:ext cx="1377170" cy="720080"/>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Clr>
                <a:schemeClr val="dk1"/>
              </a:buClr>
              <a:buSzPts val="1800"/>
              <a:buFont typeface="Tahoma"/>
              <a:buNone/>
            </a:pPr>
            <a:r>
              <a:rPr lang="en-US" sz="1800">
                <a:solidFill>
                  <a:schemeClr val="dk1"/>
                </a:solidFill>
                <a:latin typeface="Tahoma"/>
                <a:ea typeface="Tahoma"/>
                <a:cs typeface="Tahoma"/>
                <a:sym typeface="Tahoma"/>
              </a:rPr>
              <a:t>14/03/17</a:t>
            </a:r>
            <a:endParaRPr/>
          </a:p>
        </p:txBody>
      </p:sp>
      <p:sp>
        <p:nvSpPr>
          <p:cNvPr id="946" name="Google Shape;946;p73"/>
          <p:cNvSpPr txBox="1"/>
          <p:nvPr/>
        </p:nvSpPr>
        <p:spPr>
          <a:xfrm>
            <a:off x="6606026" y="4881354"/>
            <a:ext cx="1266244" cy="55399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Tahoma"/>
                <a:ea typeface="Tahoma"/>
                <a:cs typeface="Tahoma"/>
                <a:sym typeface="Tahoma"/>
              </a:rPr>
              <a:t> EternalBlue </a:t>
            </a:r>
            <a:endParaRPr/>
          </a:p>
          <a:p>
            <a:pPr indent="0" lvl="0" marL="0" marR="0" rtl="0" algn="ctr">
              <a:spcBef>
                <a:spcPts val="0"/>
              </a:spcBef>
              <a:spcAft>
                <a:spcPts val="0"/>
              </a:spcAft>
              <a:buNone/>
            </a:pPr>
            <a:r>
              <a:rPr lang="en-US" sz="1500">
                <a:solidFill>
                  <a:schemeClr val="dk1"/>
                </a:solidFill>
                <a:latin typeface="Tahoma"/>
                <a:ea typeface="Tahoma"/>
                <a:cs typeface="Tahoma"/>
                <a:sym typeface="Tahoma"/>
              </a:rPr>
              <a:t>מודלף</a:t>
            </a:r>
            <a:endParaRPr sz="1500">
              <a:solidFill>
                <a:schemeClr val="dk1"/>
              </a:solidFill>
              <a:latin typeface="Tahoma"/>
              <a:ea typeface="Tahoma"/>
              <a:cs typeface="Tahoma"/>
              <a:sym typeface="Tahoma"/>
            </a:endParaRPr>
          </a:p>
        </p:txBody>
      </p:sp>
      <p:sp>
        <p:nvSpPr>
          <p:cNvPr id="947" name="Google Shape;947;p73"/>
          <p:cNvSpPr txBox="1"/>
          <p:nvPr/>
        </p:nvSpPr>
        <p:spPr>
          <a:xfrm>
            <a:off x="6456041" y="5949280"/>
            <a:ext cx="1414431" cy="720080"/>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Clr>
                <a:schemeClr val="dk1"/>
              </a:buClr>
              <a:buSzPts val="1800"/>
              <a:buFont typeface="Tahoma"/>
              <a:buNone/>
            </a:pPr>
            <a:r>
              <a:rPr lang="en-US" sz="1800">
                <a:solidFill>
                  <a:schemeClr val="dk1"/>
                </a:solidFill>
                <a:latin typeface="Tahoma"/>
                <a:ea typeface="Tahoma"/>
                <a:cs typeface="Tahoma"/>
                <a:sym typeface="Tahoma"/>
              </a:rPr>
              <a:t>14/04/17</a:t>
            </a:r>
            <a:endParaRPr/>
          </a:p>
        </p:txBody>
      </p:sp>
      <p:cxnSp>
        <p:nvCxnSpPr>
          <p:cNvPr id="948" name="Google Shape;948;p73"/>
          <p:cNvCxnSpPr/>
          <p:nvPr/>
        </p:nvCxnSpPr>
        <p:spPr>
          <a:xfrm>
            <a:off x="5663952" y="5589241"/>
            <a:ext cx="0" cy="435335"/>
          </a:xfrm>
          <a:prstGeom prst="straightConnector1">
            <a:avLst/>
          </a:prstGeom>
          <a:noFill/>
          <a:ln cap="flat" cmpd="sng" w="19050">
            <a:solidFill>
              <a:schemeClr val="dk1"/>
            </a:solidFill>
            <a:prstDash val="solid"/>
            <a:miter lim="800000"/>
            <a:headEnd len="sm" w="sm" type="none"/>
            <a:tailEnd len="sm" w="sm" type="none"/>
          </a:ln>
        </p:spPr>
      </p:cxnSp>
      <p:cxnSp>
        <p:nvCxnSpPr>
          <p:cNvPr id="949" name="Google Shape;949;p73"/>
          <p:cNvCxnSpPr/>
          <p:nvPr/>
        </p:nvCxnSpPr>
        <p:spPr>
          <a:xfrm>
            <a:off x="7176120" y="5589241"/>
            <a:ext cx="0" cy="435335"/>
          </a:xfrm>
          <a:prstGeom prst="straightConnector1">
            <a:avLst/>
          </a:prstGeom>
          <a:noFill/>
          <a:ln cap="flat" cmpd="sng" w="19050">
            <a:solidFill>
              <a:schemeClr val="dk1"/>
            </a:solidFill>
            <a:prstDash val="solid"/>
            <a:miter lim="800000"/>
            <a:headEnd len="sm" w="sm" type="none"/>
            <a:tailEnd len="sm" w="sm" type="none"/>
          </a:ln>
        </p:spPr>
      </p:cxnSp>
      <p:cxnSp>
        <p:nvCxnSpPr>
          <p:cNvPr id="950" name="Google Shape;950;p73"/>
          <p:cNvCxnSpPr/>
          <p:nvPr/>
        </p:nvCxnSpPr>
        <p:spPr>
          <a:xfrm>
            <a:off x="9264352" y="5446917"/>
            <a:ext cx="0" cy="577659"/>
          </a:xfrm>
          <a:prstGeom prst="straightConnector1">
            <a:avLst/>
          </a:prstGeom>
          <a:noFill/>
          <a:ln cap="flat" cmpd="sng" w="19050">
            <a:solidFill>
              <a:schemeClr val="dk1"/>
            </a:solidFill>
            <a:prstDash val="solid"/>
            <a:miter lim="800000"/>
            <a:headEnd len="sm" w="sm" type="none"/>
            <a:tailEnd len="sm" w="sm" type="none"/>
          </a:ln>
        </p:spPr>
      </p:cxnSp>
      <p:sp>
        <p:nvSpPr>
          <p:cNvPr id="951" name="Google Shape;951;p73"/>
          <p:cNvSpPr/>
          <p:nvPr/>
        </p:nvSpPr>
        <p:spPr>
          <a:xfrm>
            <a:off x="4905904" y="4857073"/>
            <a:ext cx="1478128" cy="192417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52" name="Google Shape;952;p73"/>
          <p:cNvSpPr/>
          <p:nvPr/>
        </p:nvSpPr>
        <p:spPr>
          <a:xfrm>
            <a:off x="6490080" y="4869160"/>
            <a:ext cx="1478128" cy="192417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2000"/>
                                        <p:tgtEl>
                                          <p:spTgt spid="952"/>
                                        </p:tgtEl>
                                      </p:cBhvr>
                                    </p:animEffect>
                                  </p:childTnLst>
                                </p:cTn>
                              </p:par>
                              <p:par>
                                <p:cTn fill="hold" nodeType="withEffect" presetClass="exit" presetID="10" presetSubtype="0">
                                  <p:stCondLst>
                                    <p:cond delay="0"/>
                                  </p:stCondLst>
                                  <p:childTnLst>
                                    <p:animEffect filter="fade" transition="out">
                                      <p:cBhvr>
                                        <p:cTn dur="2000"/>
                                        <p:tgtEl>
                                          <p:spTgt spid="951"/>
                                        </p:tgtEl>
                                      </p:cBhvr>
                                    </p:animEffect>
                                    <p:set>
                                      <p:cBhvr>
                                        <p:cTn dur="1" fill="hold">
                                          <p:stCondLst>
                                            <p:cond delay="2000"/>
                                          </p:stCondLst>
                                        </p:cTn>
                                        <p:tgtEl>
                                          <p:spTgt spid="95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4">
                                            <p:txEl>
                                              <p:pRg end="0" st="0"/>
                                            </p:txEl>
                                          </p:spTgt>
                                        </p:tgtEl>
                                        <p:attrNameLst>
                                          <p:attrName>style.visibility</p:attrName>
                                        </p:attrNameLst>
                                      </p:cBhvr>
                                      <p:to>
                                        <p:strVal val="visible"/>
                                      </p:to>
                                    </p:set>
                                    <p:animEffect filter="fade" transition="in">
                                      <p:cBhvr>
                                        <p:cTn dur="500"/>
                                        <p:tgtEl>
                                          <p:spTgt spid="9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4">
                                            <p:txEl>
                                              <p:pRg end="1" st="1"/>
                                            </p:txEl>
                                          </p:spTgt>
                                        </p:tgtEl>
                                        <p:attrNameLst>
                                          <p:attrName>style.visibility</p:attrName>
                                        </p:attrNameLst>
                                      </p:cBhvr>
                                      <p:to>
                                        <p:strVal val="visible"/>
                                      </p:to>
                                    </p:set>
                                    <p:animEffect filter="fade" transition="in">
                                      <p:cBhvr>
                                        <p:cTn dur="500"/>
                                        <p:tgtEl>
                                          <p:spTgt spid="9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4">
                                            <p:txEl>
                                              <p:pRg end="2" st="2"/>
                                            </p:txEl>
                                          </p:spTgt>
                                        </p:tgtEl>
                                        <p:attrNameLst>
                                          <p:attrName>style.visibility</p:attrName>
                                        </p:attrNameLst>
                                      </p:cBhvr>
                                      <p:to>
                                        <p:strVal val="visible"/>
                                      </p:to>
                                    </p:set>
                                    <p:animEffect filter="fade" transition="in">
                                      <p:cBhvr>
                                        <p:cTn dur="500"/>
                                        <p:tgtEl>
                                          <p:spTgt spid="93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74"/>
          <p:cNvSpPr txBox="1"/>
          <p:nvPr>
            <p:ph idx="1" type="body"/>
          </p:nvPr>
        </p:nvSpPr>
        <p:spPr>
          <a:xfrm>
            <a:off x="477673" y="1495326"/>
            <a:ext cx="11095628" cy="4525963"/>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עקבתם?</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מה נשאר לעשות כדי לכתוב את WannaCry?</a:t>
            </a:r>
            <a:endParaRPr/>
          </a:p>
          <a:p>
            <a:pPr indent="0" lvl="0" marL="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p:txBody>
      </p:sp>
      <p:sp>
        <p:nvSpPr>
          <p:cNvPr id="959" name="Google Shape;959;p74"/>
          <p:cNvSpPr/>
          <p:nvPr/>
        </p:nvSpPr>
        <p:spPr>
          <a:xfrm>
            <a:off x="8472265" y="2828718"/>
            <a:ext cx="1858827" cy="960322"/>
          </a:xfrm>
          <a:prstGeom prst="foldedCorner">
            <a:avLst>
              <a:gd fmla="val 16667" name="adj"/>
            </a:avLst>
          </a:prstGeom>
          <a:no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Tahoma"/>
                <a:ea typeface="Tahoma"/>
                <a:cs typeface="Tahoma"/>
                <a:sym typeface="Tahoma"/>
              </a:rPr>
              <a:t>לגנוב את EternalBlue</a:t>
            </a:r>
            <a:endParaRPr/>
          </a:p>
        </p:txBody>
      </p:sp>
      <p:sp>
        <p:nvSpPr>
          <p:cNvPr id="960" name="Google Shape;960;p74"/>
          <p:cNvSpPr/>
          <p:nvPr/>
        </p:nvSpPr>
        <p:spPr>
          <a:xfrm>
            <a:off x="5231905" y="2826868"/>
            <a:ext cx="2918221" cy="962173"/>
          </a:xfrm>
          <a:prstGeom prst="foldedCorner">
            <a:avLst>
              <a:gd fmla="val 16667" name="adj"/>
            </a:avLst>
          </a:prstGeom>
          <a:no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Tahoma"/>
                <a:ea typeface="Tahoma"/>
                <a:cs typeface="Tahoma"/>
                <a:sym typeface="Tahoma"/>
              </a:rPr>
              <a:t>(לשלב אותו עם כלי נוסף, שנגנב מאותה הדלפה)</a:t>
            </a:r>
            <a:endParaRPr sz="1800">
              <a:solidFill>
                <a:srgbClr val="000000"/>
              </a:solidFill>
              <a:latin typeface="Tahoma"/>
              <a:ea typeface="Tahoma"/>
              <a:cs typeface="Tahoma"/>
              <a:sym typeface="Tahoma"/>
            </a:endParaRPr>
          </a:p>
        </p:txBody>
      </p:sp>
      <p:sp>
        <p:nvSpPr>
          <p:cNvPr id="961" name="Google Shape;961;p74"/>
          <p:cNvSpPr/>
          <p:nvPr/>
        </p:nvSpPr>
        <p:spPr>
          <a:xfrm>
            <a:off x="2351585" y="2787456"/>
            <a:ext cx="2558181" cy="1648066"/>
          </a:xfrm>
          <a:prstGeom prst="foldedCorner">
            <a:avLst>
              <a:gd fmla="val 16667" name="adj"/>
            </a:avLst>
          </a:prstGeom>
          <a:solidFill>
            <a:srgbClr val="F4B081"/>
          </a:solidFill>
          <a:ln cap="flat" cmpd="sng" w="9525">
            <a:solidFill>
              <a:schemeClr val="dk1"/>
            </a:solidFill>
            <a:prstDash val="solid"/>
            <a:round/>
            <a:headEnd len="sm" w="sm" type="none"/>
            <a:tailEnd len="sm" w="sm" type="none"/>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200">
                <a:solidFill>
                  <a:srgbClr val="000000"/>
                </a:solidFill>
                <a:latin typeface="Tahoma"/>
                <a:ea typeface="Tahoma"/>
                <a:cs typeface="Tahoma"/>
                <a:sym typeface="Tahoma"/>
              </a:rPr>
              <a:t>להפוך למתקפת הכופר הגדולה בעולם.</a:t>
            </a:r>
            <a:endParaRPr sz="2200">
              <a:solidFill>
                <a:srgbClr val="000000"/>
              </a:solidFill>
              <a:latin typeface="Tahoma"/>
              <a:ea typeface="Tahoma"/>
              <a:cs typeface="Tahoma"/>
              <a:sym typeface="Tahoma"/>
            </a:endParaRPr>
          </a:p>
        </p:txBody>
      </p:sp>
      <p:sp>
        <p:nvSpPr>
          <p:cNvPr id="962" name="Google Shape;962;p74"/>
          <p:cNvSpPr txBox="1"/>
          <p:nvPr/>
        </p:nvSpPr>
        <p:spPr>
          <a:xfrm>
            <a:off x="2285032" y="-5638"/>
            <a:ext cx="8229600" cy="1143000"/>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Clr>
                <a:schemeClr val="dk1"/>
              </a:buClr>
              <a:buSzPts val="4400"/>
              <a:buFont typeface="Tahoma"/>
              <a:buNone/>
            </a:pPr>
            <a:r>
              <a:rPr lang="en-US" sz="4400">
                <a:solidFill>
                  <a:schemeClr val="dk1"/>
                </a:solidFill>
                <a:latin typeface="Tahoma"/>
                <a:ea typeface="Tahoma"/>
                <a:cs typeface="Tahoma"/>
                <a:sym typeface="Tahoma"/>
              </a:rPr>
              <a:t> EternalBlue - ההדלפה</a:t>
            </a:r>
            <a:endParaRPr/>
          </a:p>
        </p:txBody>
      </p:sp>
      <p:pic>
        <p:nvPicPr>
          <p:cNvPr id="963" name="Google Shape;963;p74"/>
          <p:cNvPicPr preferRelativeResize="0"/>
          <p:nvPr/>
        </p:nvPicPr>
        <p:blipFill rotWithShape="1">
          <a:blip r:embed="rId3">
            <a:alphaModFix/>
          </a:blip>
          <a:srcRect b="27995" l="41499" r="27125" t="56228"/>
          <a:stretch/>
        </p:blipFill>
        <p:spPr>
          <a:xfrm>
            <a:off x="1859280" y="4420282"/>
            <a:ext cx="8950168" cy="25315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
                                            <p:txEl>
                                              <p:pRg end="0" st="0"/>
                                            </p:txEl>
                                          </p:spTgt>
                                        </p:tgtEl>
                                        <p:attrNameLst>
                                          <p:attrName>style.visibility</p:attrName>
                                        </p:attrNameLst>
                                      </p:cBhvr>
                                      <p:to>
                                        <p:strVal val="visible"/>
                                      </p:to>
                                    </p:set>
                                    <p:animEffect filter="fade" transition="in">
                                      <p:cBhvr>
                                        <p:cTn dur="500"/>
                                        <p:tgtEl>
                                          <p:spTgt spid="9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
                                            <p:txEl>
                                              <p:pRg end="1" st="1"/>
                                            </p:txEl>
                                          </p:spTgt>
                                        </p:tgtEl>
                                        <p:attrNameLst>
                                          <p:attrName>style.visibility</p:attrName>
                                        </p:attrNameLst>
                                      </p:cBhvr>
                                      <p:to>
                                        <p:strVal val="visible"/>
                                      </p:to>
                                    </p:set>
                                    <p:animEffect filter="fade" transition="in">
                                      <p:cBhvr>
                                        <p:cTn dur="500"/>
                                        <p:tgtEl>
                                          <p:spTgt spid="9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
                                            <p:txEl>
                                              <p:pRg end="2" st="2"/>
                                            </p:txEl>
                                          </p:spTgt>
                                        </p:tgtEl>
                                        <p:attrNameLst>
                                          <p:attrName>style.visibility</p:attrName>
                                        </p:attrNameLst>
                                      </p:cBhvr>
                                      <p:to>
                                        <p:strVal val="visible"/>
                                      </p:to>
                                    </p:set>
                                    <p:animEffect filter="fade" transition="in">
                                      <p:cBhvr>
                                        <p:cTn dur="500"/>
                                        <p:tgtEl>
                                          <p:spTgt spid="9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500"/>
                                        <p:tgtEl>
                                          <p:spTgt spid="9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500"/>
                                        <p:tgtEl>
                                          <p:spTgt spid="9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1"/>
                                        </p:tgtEl>
                                        <p:attrNameLst>
                                          <p:attrName>style.visibility</p:attrName>
                                        </p:attrNameLst>
                                      </p:cBhvr>
                                      <p:to>
                                        <p:strVal val="visible"/>
                                      </p:to>
                                    </p:set>
                                    <p:animEffect filter="fade" transition="in">
                                      <p:cBhvr>
                                        <p:cTn dur="500"/>
                                        <p:tgtEl>
                                          <p:spTgt spid="9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75"/>
          <p:cNvSpPr txBox="1"/>
          <p:nvPr/>
        </p:nvSpPr>
        <p:spPr>
          <a:xfrm>
            <a:off x="1405719" y="-52517"/>
            <a:ext cx="8805081" cy="1143000"/>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Clr>
                <a:schemeClr val="dk1"/>
              </a:buClr>
              <a:buSzPts val="4070"/>
              <a:buFont typeface="Tahoma"/>
              <a:buNone/>
            </a:pPr>
            <a:r>
              <a:rPr lang="en-US" sz="4070">
                <a:solidFill>
                  <a:schemeClr val="dk1"/>
                </a:solidFill>
                <a:latin typeface="Tahoma"/>
                <a:ea typeface="Tahoma"/>
                <a:cs typeface="Tahoma"/>
                <a:sym typeface="Tahoma"/>
              </a:rPr>
              <a:t>WannaCry – מבט מלמעלה על הכל</a:t>
            </a:r>
            <a:endParaRPr sz="4070">
              <a:solidFill>
                <a:schemeClr val="dk1"/>
              </a:solidFill>
              <a:latin typeface="Tahoma"/>
              <a:ea typeface="Tahoma"/>
              <a:cs typeface="Tahoma"/>
              <a:sym typeface="Tahoma"/>
            </a:endParaRPr>
          </a:p>
        </p:txBody>
      </p:sp>
      <p:pic>
        <p:nvPicPr>
          <p:cNvPr id="970" name="Google Shape;970;p75"/>
          <p:cNvPicPr preferRelativeResize="0"/>
          <p:nvPr/>
        </p:nvPicPr>
        <p:blipFill rotWithShape="1">
          <a:blip r:embed="rId3">
            <a:alphaModFix/>
          </a:blip>
          <a:srcRect b="8823" l="35139" r="34889" t="16667"/>
          <a:stretch/>
        </p:blipFill>
        <p:spPr>
          <a:xfrm>
            <a:off x="2656004" y="1628800"/>
            <a:ext cx="2575900" cy="3600400"/>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971" name="Google Shape;971;p75"/>
          <p:cNvPicPr preferRelativeResize="0"/>
          <p:nvPr/>
        </p:nvPicPr>
        <p:blipFill rotWithShape="1">
          <a:blip r:embed="rId4">
            <a:alphaModFix/>
          </a:blip>
          <a:srcRect b="15817" l="25854" r="28988" t="21938"/>
          <a:stretch/>
        </p:blipFill>
        <p:spPr>
          <a:xfrm>
            <a:off x="5519936" y="1560260"/>
            <a:ext cx="4734476" cy="3668941"/>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972" name="Google Shape;972;p75"/>
          <p:cNvSpPr/>
          <p:nvPr/>
        </p:nvSpPr>
        <p:spPr>
          <a:xfrm>
            <a:off x="4367808" y="5015398"/>
            <a:ext cx="2592288" cy="1826579"/>
          </a:xfrm>
          <a:prstGeom prst="cloud">
            <a:avLst/>
          </a:prstGeom>
          <a:solidFill>
            <a:srgbClr val="52525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Tahoma"/>
                <a:ea typeface="Tahoma"/>
                <a:cs typeface="Tahoma"/>
                <a:sym typeface="Tahoma"/>
              </a:rPr>
              <a:t>The Shadow Brokers </a:t>
            </a:r>
            <a:endParaRPr sz="1800">
              <a:solidFill>
                <a:schemeClr val="lt1"/>
              </a:solidFill>
              <a:latin typeface="Tahoma"/>
              <a:ea typeface="Tahoma"/>
              <a:cs typeface="Tahoma"/>
              <a:sym typeface="Tahoma"/>
            </a:endParaRPr>
          </a:p>
        </p:txBody>
      </p:sp>
      <p:sp>
        <p:nvSpPr>
          <p:cNvPr id="973" name="Google Shape;973;p75"/>
          <p:cNvSpPr/>
          <p:nvPr/>
        </p:nvSpPr>
        <p:spPr>
          <a:xfrm>
            <a:off x="7800270" y="4725145"/>
            <a:ext cx="2592288" cy="1826579"/>
          </a:xfrm>
          <a:prstGeom prst="cloud">
            <a:avLst/>
          </a:prstGeom>
          <a:solidFill>
            <a:srgbClr val="1F3864"/>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Tahoma"/>
                <a:ea typeface="Tahoma"/>
                <a:cs typeface="Tahoma"/>
                <a:sym typeface="Tahoma"/>
              </a:rPr>
              <a:t>The Equation Group </a:t>
            </a:r>
            <a:endParaRPr/>
          </a:p>
        </p:txBody>
      </p:sp>
      <p:sp>
        <p:nvSpPr>
          <p:cNvPr id="974" name="Google Shape;974;p75"/>
          <p:cNvSpPr/>
          <p:nvPr/>
        </p:nvSpPr>
        <p:spPr>
          <a:xfrm>
            <a:off x="6230990" y="3137317"/>
            <a:ext cx="2592288" cy="1826579"/>
          </a:xfrm>
          <a:prstGeom prst="cloud">
            <a:avLst/>
          </a:prstGeom>
          <a:solidFill>
            <a:srgbClr val="FFC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200">
                <a:solidFill>
                  <a:srgbClr val="000000"/>
                </a:solidFill>
                <a:latin typeface="Tahoma"/>
                <a:ea typeface="Tahoma"/>
                <a:cs typeface="Tahoma"/>
                <a:sym typeface="Tahoma"/>
              </a:rPr>
              <a:t>Microsoft</a:t>
            </a:r>
            <a:endParaRPr/>
          </a:p>
        </p:txBody>
      </p:sp>
      <p:sp>
        <p:nvSpPr>
          <p:cNvPr id="975" name="Google Shape;975;p75"/>
          <p:cNvSpPr/>
          <p:nvPr/>
        </p:nvSpPr>
        <p:spPr>
          <a:xfrm>
            <a:off x="4573488" y="1417639"/>
            <a:ext cx="2818656" cy="1826579"/>
          </a:xfrm>
          <a:prstGeom prst="cloud">
            <a:avLst/>
          </a:prstGeom>
          <a:solidFill>
            <a:srgbClr val="00B0F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0000"/>
                </a:solidFill>
                <a:latin typeface="Tahoma"/>
                <a:ea typeface="Tahoma"/>
                <a:cs typeface="Tahoma"/>
                <a:sym typeface="Tahoma"/>
              </a:rPr>
              <a:t>כל מי שהיה אחראי לבצע עידכוני תוכנה ולא ביצע</a:t>
            </a:r>
            <a:endParaRPr sz="1600">
              <a:solidFill>
                <a:srgbClr val="000000"/>
              </a:solidFill>
              <a:latin typeface="Tahoma"/>
              <a:ea typeface="Tahoma"/>
              <a:cs typeface="Tahoma"/>
              <a:sym typeface="Tahoma"/>
            </a:endParaRPr>
          </a:p>
        </p:txBody>
      </p:sp>
      <p:sp>
        <p:nvSpPr>
          <p:cNvPr id="976" name="Google Shape;976;p75"/>
          <p:cNvSpPr/>
          <p:nvPr/>
        </p:nvSpPr>
        <p:spPr>
          <a:xfrm>
            <a:off x="1981200" y="3991875"/>
            <a:ext cx="2592288" cy="1826579"/>
          </a:xfrm>
          <a:prstGeom prst="cloud">
            <a:avLst/>
          </a:prstGeom>
          <a:solidFill>
            <a:srgbClr val="D9336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Tahoma"/>
                <a:ea typeface="Tahoma"/>
                <a:cs typeface="Tahoma"/>
                <a:sym typeface="Tahoma"/>
              </a:rPr>
              <a:t>המפתחים של WannaCry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gtEl>
                                        <p:attrNameLst>
                                          <p:attrName>style.visibility</p:attrName>
                                        </p:attrNameLst>
                                      </p:cBhvr>
                                      <p:to>
                                        <p:strVal val="visible"/>
                                      </p:to>
                                    </p:set>
                                    <p:animEffect filter="fade" transition="in">
                                      <p:cBhvr>
                                        <p:cTn dur="750"/>
                                        <p:tgtEl>
                                          <p:spTgt spid="9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1"/>
                                        </p:tgtEl>
                                        <p:attrNameLst>
                                          <p:attrName>style.visibility</p:attrName>
                                        </p:attrNameLst>
                                      </p:cBhvr>
                                      <p:to>
                                        <p:strVal val="visible"/>
                                      </p:to>
                                    </p:set>
                                    <p:animEffect filter="fade" transition="in">
                                      <p:cBhvr>
                                        <p:cTn dur="750"/>
                                        <p:tgtEl>
                                          <p:spTgt spid="9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6"/>
                                        </p:tgtEl>
                                        <p:attrNameLst>
                                          <p:attrName>style.visibility</p:attrName>
                                        </p:attrNameLst>
                                      </p:cBhvr>
                                      <p:to>
                                        <p:strVal val="visible"/>
                                      </p:to>
                                    </p:set>
                                    <p:animEffect filter="fade" transition="in">
                                      <p:cBhvr>
                                        <p:cTn dur="1822"/>
                                        <p:tgtEl>
                                          <p:spTgt spid="9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2"/>
                                        </p:tgtEl>
                                        <p:attrNameLst>
                                          <p:attrName>style.visibility</p:attrName>
                                        </p:attrNameLst>
                                      </p:cBhvr>
                                      <p:to>
                                        <p:strVal val="visible"/>
                                      </p:to>
                                    </p:set>
                                    <p:animEffect filter="fade" transition="in">
                                      <p:cBhvr>
                                        <p:cTn dur="1822"/>
                                        <p:tgtEl>
                                          <p:spTgt spid="9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3"/>
                                        </p:tgtEl>
                                        <p:attrNameLst>
                                          <p:attrName>style.visibility</p:attrName>
                                        </p:attrNameLst>
                                      </p:cBhvr>
                                      <p:to>
                                        <p:strVal val="visible"/>
                                      </p:to>
                                    </p:set>
                                    <p:animEffect filter="fade" transition="in">
                                      <p:cBhvr>
                                        <p:cTn dur="1822"/>
                                        <p:tgtEl>
                                          <p:spTgt spid="9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gtEl>
                                        <p:attrNameLst>
                                          <p:attrName>style.visibility</p:attrName>
                                        </p:attrNameLst>
                                      </p:cBhvr>
                                      <p:to>
                                        <p:strVal val="visible"/>
                                      </p:to>
                                    </p:set>
                                    <p:animEffect filter="fade" transition="in">
                                      <p:cBhvr>
                                        <p:cTn dur="1822"/>
                                        <p:tgtEl>
                                          <p:spTgt spid="9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5"/>
                                        </p:tgtEl>
                                        <p:attrNameLst>
                                          <p:attrName>style.visibility</p:attrName>
                                        </p:attrNameLst>
                                      </p:cBhvr>
                                      <p:to>
                                        <p:strVal val="visible"/>
                                      </p:to>
                                    </p:set>
                                    <p:animEffect filter="fade" transition="in">
                                      <p:cBhvr>
                                        <p:cTn dur="1822"/>
                                        <p:tgtEl>
                                          <p:spTgt spid="9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76"/>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WannaCry - סיכום</a:t>
            </a:r>
            <a:endParaRPr b="1" i="0" sz="4400" u="none" cap="none" strike="noStrike">
              <a:solidFill>
                <a:schemeClr val="dk1"/>
              </a:solidFill>
              <a:latin typeface="Tahoma"/>
              <a:ea typeface="Tahoma"/>
              <a:cs typeface="Tahoma"/>
              <a:sym typeface="Tahoma"/>
            </a:endParaRPr>
          </a:p>
        </p:txBody>
      </p:sp>
      <p:pic>
        <p:nvPicPr>
          <p:cNvPr descr="תמונה קשורה" id="983" name="Google Shape;983;p76"/>
          <p:cNvPicPr preferRelativeResize="0"/>
          <p:nvPr/>
        </p:nvPicPr>
        <p:blipFill rotWithShape="1">
          <a:blip r:embed="rId3">
            <a:alphaModFix/>
          </a:blip>
          <a:srcRect b="0" l="0" r="0" t="0"/>
          <a:stretch/>
        </p:blipFill>
        <p:spPr>
          <a:xfrm rot="-788880">
            <a:off x="1991298" y="1380240"/>
            <a:ext cx="1428750" cy="1428750"/>
          </a:xfrm>
          <a:prstGeom prst="rect">
            <a:avLst/>
          </a:prstGeom>
          <a:noFill/>
          <a:ln>
            <a:noFill/>
          </a:ln>
        </p:spPr>
      </p:pic>
      <p:sp>
        <p:nvSpPr>
          <p:cNvPr id="984" name="Google Shape;984;p76"/>
          <p:cNvSpPr txBox="1"/>
          <p:nvPr/>
        </p:nvSpPr>
        <p:spPr>
          <a:xfrm>
            <a:off x="1201003" y="2851703"/>
            <a:ext cx="10515285" cy="4525963"/>
          </a:xfrm>
          <a:prstGeom prst="rect">
            <a:avLst/>
          </a:prstGeom>
          <a:noFill/>
          <a:ln>
            <a:noFill/>
          </a:ln>
        </p:spPr>
        <p:txBody>
          <a:bodyPr anchorCtr="0" anchor="t" bIns="45700" lIns="91425" spcFirstLastPara="1" rIns="91425" wrap="square" tIns="45700">
            <a:noAutofit/>
          </a:bodyPr>
          <a:lstStyle/>
          <a:p>
            <a:pPr indent="-457200" lvl="0" marL="457200" marR="0" rtl="1" algn="r">
              <a:spcBef>
                <a:spcPts val="0"/>
              </a:spcBef>
              <a:spcAft>
                <a:spcPts val="0"/>
              </a:spcAft>
              <a:buClr>
                <a:schemeClr val="dk1"/>
              </a:buClr>
              <a:buSzPts val="3200"/>
              <a:buFont typeface="Arial"/>
              <a:buChar char="•"/>
            </a:pPr>
            <a:r>
              <a:rPr lang="en-US" sz="3200">
                <a:solidFill>
                  <a:schemeClr val="dk1"/>
                </a:solidFill>
                <a:latin typeface="Tahoma"/>
                <a:ea typeface="Tahoma"/>
                <a:cs typeface="Tahoma"/>
                <a:sym typeface="Tahoma"/>
              </a:rPr>
              <a:t>אירגונים רבים תרמו ל"הצלחה" של WannaCry.</a:t>
            </a:r>
            <a:endParaRPr/>
          </a:p>
          <a:p>
            <a:pPr indent="-457200" lvl="0" marL="457200" marR="0" rtl="1" algn="r">
              <a:spcBef>
                <a:spcPts val="640"/>
              </a:spcBef>
              <a:spcAft>
                <a:spcPts val="0"/>
              </a:spcAft>
              <a:buClr>
                <a:schemeClr val="dk1"/>
              </a:buClr>
              <a:buSzPts val="3200"/>
              <a:buFont typeface="Arial"/>
              <a:buChar char="•"/>
            </a:pPr>
            <a:r>
              <a:rPr lang="en-US" sz="3200">
                <a:solidFill>
                  <a:schemeClr val="dk1"/>
                </a:solidFill>
                <a:latin typeface="Tahoma"/>
                <a:ea typeface="Tahoma"/>
                <a:cs typeface="Tahoma"/>
                <a:sym typeface="Tahoma"/>
              </a:rPr>
              <a:t>חלקם מכוונת זדון, וחלקם בגלל חוסר אחריות.</a:t>
            </a:r>
            <a:endParaRPr/>
          </a:p>
          <a:p>
            <a:pPr indent="-254000" lvl="0" marL="457200" marR="0" rtl="1" algn="r">
              <a:spcBef>
                <a:spcPts val="640"/>
              </a:spcBef>
              <a:spcAft>
                <a:spcPts val="0"/>
              </a:spcAft>
              <a:buClr>
                <a:srgbClr val="888888"/>
              </a:buClr>
              <a:buSzPts val="3200"/>
              <a:buFont typeface="Arial"/>
              <a:buNone/>
            </a:pPr>
            <a:r>
              <a:t/>
            </a:r>
            <a:endParaRPr sz="3200">
              <a:solidFill>
                <a:schemeClr val="dk1"/>
              </a:solidFill>
              <a:latin typeface="Tahoma"/>
              <a:ea typeface="Tahoma"/>
              <a:cs typeface="Tahoma"/>
              <a:sym typeface="Tahoma"/>
            </a:endParaRPr>
          </a:p>
          <a:p>
            <a:pPr indent="0" lvl="0" marL="0" marR="0" rtl="1" algn="r">
              <a:spcBef>
                <a:spcPts val="640"/>
              </a:spcBef>
              <a:spcAft>
                <a:spcPts val="0"/>
              </a:spcAft>
              <a:buClr>
                <a:srgbClr val="888888"/>
              </a:buClr>
              <a:buSzPts val="3200"/>
              <a:buFont typeface="Arial"/>
              <a:buNone/>
            </a:pPr>
            <a:r>
              <a:t/>
            </a:r>
            <a:endParaRPr sz="3200">
              <a:solidFill>
                <a:schemeClr val="dk1"/>
              </a:solidFill>
              <a:latin typeface="Tahoma"/>
              <a:ea typeface="Tahoma"/>
              <a:cs typeface="Tahoma"/>
              <a:sym typeface="Tahoma"/>
            </a:endParaRPr>
          </a:p>
        </p:txBody>
      </p:sp>
      <p:sp>
        <p:nvSpPr>
          <p:cNvPr id="985" name="Google Shape;985;p76"/>
          <p:cNvSpPr/>
          <p:nvPr/>
        </p:nvSpPr>
        <p:spPr>
          <a:xfrm>
            <a:off x="1693168" y="4882671"/>
            <a:ext cx="4114800" cy="1512168"/>
          </a:xfrm>
          <a:prstGeom prst="wedgeEllipseCallout">
            <a:avLst>
              <a:gd fmla="val -20833" name="adj1"/>
              <a:gd fmla="val 62500" name="adj2"/>
            </a:avLst>
          </a:prstGeom>
          <a:solidFill>
            <a:srgbClr val="DBDBDB"/>
          </a:solidFill>
          <a:ln cap="flat" cmpd="sng" w="127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ahoma"/>
                <a:ea typeface="Tahoma"/>
                <a:cs typeface="Tahoma"/>
                <a:sym typeface="Tahoma"/>
              </a:rPr>
              <a:t>ומה שסיפרנו לכם הוא אפילו לא כל מה שקרה...</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500"/>
                                        <p:tgtEl>
                                          <p:spTgt spid="9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4">
                                            <p:txEl>
                                              <p:pRg end="0" st="0"/>
                                            </p:txEl>
                                          </p:spTgt>
                                        </p:tgtEl>
                                        <p:attrNameLst>
                                          <p:attrName>style.visibility</p:attrName>
                                        </p:attrNameLst>
                                      </p:cBhvr>
                                      <p:to>
                                        <p:strVal val="visible"/>
                                      </p:to>
                                    </p:set>
                                    <p:animEffect filter="fade" transition="in">
                                      <p:cBhvr>
                                        <p:cTn dur="500"/>
                                        <p:tgtEl>
                                          <p:spTgt spid="9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4">
                                            <p:txEl>
                                              <p:pRg end="1" st="1"/>
                                            </p:txEl>
                                          </p:spTgt>
                                        </p:tgtEl>
                                        <p:attrNameLst>
                                          <p:attrName>style.visibility</p:attrName>
                                        </p:attrNameLst>
                                      </p:cBhvr>
                                      <p:to>
                                        <p:strVal val="visible"/>
                                      </p:to>
                                    </p:set>
                                    <p:animEffect filter="fade" transition="in">
                                      <p:cBhvr>
                                        <p:cTn dur="500"/>
                                        <p:tgtEl>
                                          <p:spTgt spid="9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4">
                                            <p:txEl>
                                              <p:pRg end="2" st="2"/>
                                            </p:txEl>
                                          </p:spTgt>
                                        </p:tgtEl>
                                        <p:attrNameLst>
                                          <p:attrName>style.visibility</p:attrName>
                                        </p:attrNameLst>
                                      </p:cBhvr>
                                      <p:to>
                                        <p:strVal val="visible"/>
                                      </p:to>
                                    </p:set>
                                    <p:animEffect filter="fade" transition="in">
                                      <p:cBhvr>
                                        <p:cTn dur="500"/>
                                        <p:tgtEl>
                                          <p:spTgt spid="9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4">
                                            <p:txEl>
                                              <p:pRg end="3" st="3"/>
                                            </p:txEl>
                                          </p:spTgt>
                                        </p:tgtEl>
                                        <p:attrNameLst>
                                          <p:attrName>style.visibility</p:attrName>
                                        </p:attrNameLst>
                                      </p:cBhvr>
                                      <p:to>
                                        <p:strVal val="visible"/>
                                      </p:to>
                                    </p:set>
                                    <p:animEffect filter="fade" transition="in">
                                      <p:cBhvr>
                                        <p:cTn dur="500"/>
                                        <p:tgtEl>
                                          <p:spTgt spid="98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3000"/>
                                        <p:tgtEl>
                                          <p:spTgt spid="9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77"/>
          <p:cNvSpPr txBox="1"/>
          <p:nvPr>
            <p:ph type="title"/>
          </p:nvPr>
        </p:nvSpPr>
        <p:spPr>
          <a:xfrm>
            <a:off x="1991544" y="2790056"/>
            <a:ext cx="8229600" cy="1143000"/>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7600"/>
              <a:buFont typeface="Tahoma"/>
              <a:buNone/>
            </a:pPr>
            <a:r>
              <a:rPr b="1" i="0" lang="en-US" sz="7600" u="none" cap="none" strike="noStrike">
                <a:solidFill>
                  <a:schemeClr val="dk1"/>
                </a:solidFill>
                <a:latin typeface="Tahoma"/>
                <a:ea typeface="Tahoma"/>
                <a:cs typeface="Tahoma"/>
                <a:sym typeface="Tahoma"/>
              </a:rPr>
              <a:t>27/06/17</a:t>
            </a:r>
            <a:endParaRPr/>
          </a:p>
        </p:txBody>
      </p:sp>
      <p:grpSp>
        <p:nvGrpSpPr>
          <p:cNvPr id="992" name="Google Shape;992;p77"/>
          <p:cNvGrpSpPr/>
          <p:nvPr/>
        </p:nvGrpSpPr>
        <p:grpSpPr>
          <a:xfrm>
            <a:off x="1078176" y="15327"/>
            <a:ext cx="9842310" cy="1143000"/>
            <a:chOff x="457200" y="15327"/>
            <a:chExt cx="8229600" cy="1143000"/>
          </a:xfrm>
        </p:grpSpPr>
        <p:sp>
          <p:nvSpPr>
            <p:cNvPr id="993" name="Google Shape;993;p77"/>
            <p:cNvSpPr txBox="1"/>
            <p:nvPr/>
          </p:nvSpPr>
          <p:spPr>
            <a:xfrm>
              <a:off x="457200" y="15327"/>
              <a:ext cx="8229600" cy="1143000"/>
            </a:xfrm>
            <a:prstGeom prst="rect">
              <a:avLst/>
            </a:prstGeom>
            <a:noFill/>
            <a:ln>
              <a:noFill/>
            </a:ln>
          </p:spPr>
          <p:txBody>
            <a:bodyPr anchorCtr="0" anchor="ctr" bIns="45700" lIns="91425" spcFirstLastPara="1" rIns="91425" wrap="square" tIns="45700">
              <a:noAutofit/>
            </a:bodyPr>
            <a:lstStyle/>
            <a:p>
              <a:pPr indent="0" lvl="0" marL="0" marR="0" rtl="1" algn="r">
                <a:spcBef>
                  <a:spcPts val="0"/>
                </a:spcBef>
                <a:spcAft>
                  <a:spcPts val="0"/>
                </a:spcAft>
                <a:buClr>
                  <a:schemeClr val="dk1"/>
                </a:buClr>
                <a:buSzPts val="4000"/>
                <a:buFont typeface="Tahoma"/>
                <a:buNone/>
              </a:pPr>
              <a:r>
                <a:rPr lang="en-US" sz="4000">
                  <a:solidFill>
                    <a:schemeClr val="dk1"/>
                  </a:solidFill>
                  <a:latin typeface="Tahoma"/>
                  <a:ea typeface="Tahoma"/>
                  <a:cs typeface="Tahoma"/>
                  <a:sym typeface="Tahoma"/>
                </a:rPr>
                <a:t>WannaCry</a:t>
              </a:r>
              <a:r>
                <a:rPr lang="en-US" sz="3500">
                  <a:solidFill>
                    <a:schemeClr val="dk1"/>
                  </a:solidFill>
                  <a:latin typeface="Tahoma"/>
                  <a:ea typeface="Tahoma"/>
                  <a:cs typeface="Tahoma"/>
                  <a:sym typeface="Tahoma"/>
                </a:rPr>
                <a:t>              מתקפת הסייבר העולמית? </a:t>
              </a:r>
              <a:endParaRPr/>
            </a:p>
          </p:txBody>
        </p:sp>
        <p:sp>
          <p:nvSpPr>
            <p:cNvPr id="994" name="Google Shape;994;p77"/>
            <p:cNvSpPr/>
            <p:nvPr/>
          </p:nvSpPr>
          <p:spPr>
            <a:xfrm>
              <a:off x="5264627" y="532263"/>
              <a:ext cx="1137968" cy="204261"/>
            </a:xfrm>
            <a:prstGeom prst="leftArrow">
              <a:avLst>
                <a:gd fmla="val 50000" name="adj1"/>
                <a:gd fmla="val 50000" name="adj2"/>
              </a:avLst>
            </a:prstGeom>
            <a:solidFill>
              <a:schemeClr val="dk1"/>
            </a:solidFill>
            <a:ln cap="flat" cmpd="sng" w="12700">
              <a:solidFill>
                <a:srgbClr val="D9336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91"/>
                                        </p:tgtEl>
                                        <p:attrNameLst>
                                          <p:attrName>style.visibility</p:attrName>
                                        </p:attrNameLst>
                                      </p:cBhvr>
                                      <p:to>
                                        <p:strVal val="visible"/>
                                      </p:to>
                                    </p:set>
                                    <p:animEffect filter="fade" transition="in">
                                      <p:cBhvr>
                                        <p:cTn dur="500"/>
                                        <p:tgtEl>
                                          <p:spTgt spid="9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78"/>
          <p:cNvSpPr txBox="1"/>
          <p:nvPr>
            <p:ph idx="1" type="body"/>
          </p:nvPr>
        </p:nvSpPr>
        <p:spPr>
          <a:xfrm>
            <a:off x="627797" y="1412777"/>
            <a:ext cx="11150221" cy="4525963"/>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600"/>
              <a:buFont typeface="Noto Sans Symbols"/>
              <a:buChar char="▪"/>
            </a:pPr>
            <a:r>
              <a:rPr b="0" i="0" lang="en-US" sz="3600" u="none" cap="none" strike="noStrike">
                <a:solidFill>
                  <a:schemeClr val="dk1"/>
                </a:solidFill>
                <a:latin typeface="Tahoma"/>
                <a:ea typeface="Tahoma"/>
                <a:cs typeface="Tahoma"/>
                <a:sym typeface="Tahoma"/>
              </a:rPr>
              <a:t>חודש אחרי WannaCry, יצאה לפועל מתקפת הסייבר העולמית, הידועה בקהיליית הסייבר בשם NotPetya. </a:t>
            </a:r>
            <a:endParaRPr/>
          </a:p>
          <a:p>
            <a:pPr indent="-292100" lvl="0" marL="292100" marR="0" rtl="1" algn="r">
              <a:lnSpc>
                <a:spcPct val="100000"/>
              </a:lnSpc>
              <a:spcBef>
                <a:spcPts val="1000"/>
              </a:spcBef>
              <a:spcAft>
                <a:spcPts val="0"/>
              </a:spcAft>
              <a:buClr>
                <a:schemeClr val="dk1"/>
              </a:buClr>
              <a:buSzPts val="3600"/>
              <a:buFont typeface="Noto Sans Symbols"/>
              <a:buChar char="▪"/>
            </a:pPr>
            <a:r>
              <a:rPr b="0" i="0" lang="en-US" sz="3600" u="none" cap="none" strike="noStrike">
                <a:solidFill>
                  <a:schemeClr val="dk1"/>
                </a:solidFill>
                <a:latin typeface="Tahoma"/>
                <a:ea typeface="Tahoma"/>
                <a:cs typeface="Tahoma"/>
                <a:sym typeface="Tahoma"/>
              </a:rPr>
              <a:t>גם NotPetya התבססה על EternalBlue</a:t>
            </a:r>
            <a:endParaRPr b="0" i="0" sz="3600" u="none" cap="none" strike="noStrike">
              <a:solidFill>
                <a:schemeClr val="dk1"/>
              </a:solidFill>
              <a:latin typeface="Tahoma"/>
              <a:ea typeface="Tahoma"/>
              <a:cs typeface="Tahoma"/>
              <a:sym typeface="Tahoma"/>
            </a:endParaRPr>
          </a:p>
          <a:p>
            <a:pPr indent="-292100" lvl="0" marL="292100" marR="0" rtl="1" algn="r">
              <a:lnSpc>
                <a:spcPct val="100000"/>
              </a:lnSpc>
              <a:spcBef>
                <a:spcPts val="1000"/>
              </a:spcBef>
              <a:spcAft>
                <a:spcPts val="0"/>
              </a:spcAft>
              <a:buClr>
                <a:schemeClr val="dk1"/>
              </a:buClr>
              <a:buSzPts val="3600"/>
              <a:buFont typeface="Noto Sans Symbols"/>
              <a:buChar char="▪"/>
            </a:pPr>
            <a:r>
              <a:rPr b="0" i="0" lang="en-US" sz="3600" u="none" cap="none" strike="noStrike">
                <a:solidFill>
                  <a:schemeClr val="dk1"/>
                </a:solidFill>
                <a:latin typeface="Tahoma"/>
                <a:ea typeface="Tahoma"/>
                <a:cs typeface="Tahoma"/>
                <a:sym typeface="Tahoma"/>
              </a:rPr>
              <a:t>ולכן גם היא פגעה בכמות עצומה של מחשבים ברחבי העולם.</a:t>
            </a:r>
            <a:endParaRPr/>
          </a:p>
        </p:txBody>
      </p:sp>
      <p:grpSp>
        <p:nvGrpSpPr>
          <p:cNvPr id="1001" name="Google Shape;1001;p78"/>
          <p:cNvGrpSpPr/>
          <p:nvPr/>
        </p:nvGrpSpPr>
        <p:grpSpPr>
          <a:xfrm>
            <a:off x="1919536" y="4823602"/>
            <a:ext cx="8352928" cy="1772009"/>
            <a:chOff x="256064" y="4130286"/>
            <a:chExt cx="8352928" cy="1772009"/>
          </a:xfrm>
        </p:grpSpPr>
        <p:grpSp>
          <p:nvGrpSpPr>
            <p:cNvPr id="1002" name="Google Shape;1002;p78"/>
            <p:cNvGrpSpPr/>
            <p:nvPr/>
          </p:nvGrpSpPr>
          <p:grpSpPr>
            <a:xfrm>
              <a:off x="256064" y="4147295"/>
              <a:ext cx="8352928" cy="963009"/>
              <a:chOff x="256064" y="4147295"/>
              <a:chExt cx="8352928" cy="963009"/>
            </a:xfrm>
          </p:grpSpPr>
          <p:cxnSp>
            <p:nvCxnSpPr>
              <p:cNvPr id="1003" name="Google Shape;1003;p78"/>
              <p:cNvCxnSpPr/>
              <p:nvPr/>
            </p:nvCxnSpPr>
            <p:spPr>
              <a:xfrm>
                <a:off x="256064" y="5110304"/>
                <a:ext cx="8352928" cy="0"/>
              </a:xfrm>
              <a:prstGeom prst="straightConnector1">
                <a:avLst/>
              </a:prstGeom>
              <a:noFill/>
              <a:ln cap="flat" cmpd="sng" w="19050">
                <a:solidFill>
                  <a:schemeClr val="dk1"/>
                </a:solidFill>
                <a:prstDash val="solid"/>
                <a:miter lim="800000"/>
                <a:headEnd len="sm" w="sm" type="none"/>
                <a:tailEnd len="sm" w="sm" type="none"/>
              </a:ln>
            </p:spPr>
          </p:cxnSp>
          <p:sp>
            <p:nvSpPr>
              <p:cNvPr id="1004" name="Google Shape;1004;p78"/>
              <p:cNvSpPr txBox="1"/>
              <p:nvPr/>
            </p:nvSpPr>
            <p:spPr>
              <a:xfrm>
                <a:off x="5132354" y="4147295"/>
                <a:ext cx="1440160" cy="3231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chemeClr val="dk1"/>
                    </a:solidFill>
                    <a:latin typeface="Tahoma"/>
                    <a:ea typeface="Tahoma"/>
                    <a:cs typeface="Tahoma"/>
                    <a:sym typeface="Tahoma"/>
                  </a:rPr>
                  <a:t>WannaCry</a:t>
                </a:r>
                <a:endParaRPr sz="1500">
                  <a:solidFill>
                    <a:schemeClr val="dk1"/>
                  </a:solidFill>
                  <a:latin typeface="Tahoma"/>
                  <a:ea typeface="Tahoma"/>
                  <a:cs typeface="Tahoma"/>
                  <a:sym typeface="Tahoma"/>
                </a:endParaRPr>
              </a:p>
            </p:txBody>
          </p:sp>
        </p:grpSp>
        <p:grpSp>
          <p:nvGrpSpPr>
            <p:cNvPr id="1005" name="Google Shape;1005;p78"/>
            <p:cNvGrpSpPr/>
            <p:nvPr/>
          </p:nvGrpSpPr>
          <p:grpSpPr>
            <a:xfrm>
              <a:off x="560620" y="4130286"/>
              <a:ext cx="1205330" cy="1772009"/>
              <a:chOff x="697866" y="4130286"/>
              <a:chExt cx="1086493" cy="1772009"/>
            </a:xfrm>
          </p:grpSpPr>
          <p:sp>
            <p:nvSpPr>
              <p:cNvPr id="1006" name="Google Shape;1006;p78"/>
              <p:cNvSpPr txBox="1"/>
              <p:nvPr/>
            </p:nvSpPr>
            <p:spPr>
              <a:xfrm>
                <a:off x="697866" y="4130286"/>
                <a:ext cx="1086493" cy="55399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Tahoma"/>
                    <a:ea typeface="Tahoma"/>
                    <a:cs typeface="Tahoma"/>
                    <a:sym typeface="Tahoma"/>
                  </a:rPr>
                  <a:t>פיתוח</a:t>
                </a:r>
                <a:endParaRPr sz="1500">
                  <a:solidFill>
                    <a:schemeClr val="dk1"/>
                  </a:solidFill>
                  <a:latin typeface="Tahoma"/>
                  <a:ea typeface="Tahoma"/>
                  <a:cs typeface="Tahoma"/>
                  <a:sym typeface="Tahoma"/>
                </a:endParaRPr>
              </a:p>
              <a:p>
                <a:pPr indent="0" lvl="0" marL="0" marR="0" rtl="0" algn="ctr">
                  <a:spcBef>
                    <a:spcPts val="0"/>
                  </a:spcBef>
                  <a:spcAft>
                    <a:spcPts val="0"/>
                  </a:spcAft>
                  <a:buNone/>
                </a:pPr>
                <a:r>
                  <a:rPr lang="en-US" sz="1500">
                    <a:solidFill>
                      <a:schemeClr val="dk1"/>
                    </a:solidFill>
                    <a:latin typeface="Tahoma"/>
                    <a:ea typeface="Tahoma"/>
                    <a:cs typeface="Tahoma"/>
                    <a:sym typeface="Tahoma"/>
                  </a:rPr>
                  <a:t> EternalBlue</a:t>
                </a:r>
                <a:endParaRPr/>
              </a:p>
            </p:txBody>
          </p:sp>
          <p:sp>
            <p:nvSpPr>
              <p:cNvPr id="1007" name="Google Shape;1007;p78"/>
              <p:cNvSpPr txBox="1"/>
              <p:nvPr/>
            </p:nvSpPr>
            <p:spPr>
              <a:xfrm>
                <a:off x="768831" y="5255964"/>
                <a:ext cx="78923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ahoma"/>
                    <a:ea typeface="Tahoma"/>
                    <a:cs typeface="Tahoma"/>
                    <a:sym typeface="Tahoma"/>
                  </a:rPr>
                  <a:t>תחילת</a:t>
                </a:r>
                <a:endParaRPr/>
              </a:p>
              <a:p>
                <a:pPr indent="0" lvl="0" marL="0" marR="0" rtl="0" algn="ctr">
                  <a:spcBef>
                    <a:spcPts val="0"/>
                  </a:spcBef>
                  <a:spcAft>
                    <a:spcPts val="0"/>
                  </a:spcAft>
                  <a:buNone/>
                </a:pPr>
                <a:r>
                  <a:rPr lang="en-US" sz="1800">
                    <a:solidFill>
                      <a:schemeClr val="dk1"/>
                    </a:solidFill>
                    <a:latin typeface="Tahoma"/>
                    <a:ea typeface="Tahoma"/>
                    <a:cs typeface="Tahoma"/>
                    <a:sym typeface="Tahoma"/>
                  </a:rPr>
                  <a:t> 2017</a:t>
                </a:r>
                <a:endParaRPr/>
              </a:p>
            </p:txBody>
          </p:sp>
          <p:cxnSp>
            <p:nvCxnSpPr>
              <p:cNvPr id="1008" name="Google Shape;1008;p78"/>
              <p:cNvCxnSpPr/>
              <p:nvPr/>
            </p:nvCxnSpPr>
            <p:spPr>
              <a:xfrm>
                <a:off x="1202239" y="4892637"/>
                <a:ext cx="0" cy="435335"/>
              </a:xfrm>
              <a:prstGeom prst="straightConnector1">
                <a:avLst/>
              </a:prstGeom>
              <a:noFill/>
              <a:ln cap="flat" cmpd="sng" w="19050">
                <a:solidFill>
                  <a:schemeClr val="dk1"/>
                </a:solidFill>
                <a:prstDash val="solid"/>
                <a:miter lim="800000"/>
                <a:headEnd len="sm" w="sm" type="none"/>
                <a:tailEnd len="sm" w="sm" type="none"/>
              </a:ln>
            </p:spPr>
          </p:cxnSp>
        </p:grpSp>
      </p:grpSp>
      <p:sp>
        <p:nvSpPr>
          <p:cNvPr id="1009" name="Google Shape;1009;p78"/>
          <p:cNvSpPr txBox="1"/>
          <p:nvPr/>
        </p:nvSpPr>
        <p:spPr>
          <a:xfrm>
            <a:off x="3552992" y="4817624"/>
            <a:ext cx="1527968" cy="7848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Tahoma"/>
                <a:ea typeface="Tahoma"/>
                <a:cs typeface="Tahoma"/>
                <a:sym typeface="Tahoma"/>
              </a:rPr>
              <a:t>מיקרוסופט מפיצה עדכוני תוכנה חלקיים</a:t>
            </a:r>
            <a:endParaRPr sz="1500">
              <a:solidFill>
                <a:schemeClr val="dk1"/>
              </a:solidFill>
              <a:latin typeface="Tahoma"/>
              <a:ea typeface="Tahoma"/>
              <a:cs typeface="Tahoma"/>
              <a:sym typeface="Tahoma"/>
            </a:endParaRPr>
          </a:p>
        </p:txBody>
      </p:sp>
      <p:sp>
        <p:nvSpPr>
          <p:cNvPr id="1010" name="Google Shape;1010;p78"/>
          <p:cNvSpPr txBox="1"/>
          <p:nvPr/>
        </p:nvSpPr>
        <p:spPr>
          <a:xfrm>
            <a:off x="5340676" y="4838577"/>
            <a:ext cx="1266244" cy="55399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Tahoma"/>
                <a:ea typeface="Tahoma"/>
                <a:cs typeface="Tahoma"/>
                <a:sym typeface="Tahoma"/>
              </a:rPr>
              <a:t> EternalBlue </a:t>
            </a:r>
            <a:endParaRPr/>
          </a:p>
          <a:p>
            <a:pPr indent="0" lvl="0" marL="0" marR="0" rtl="0" algn="ctr">
              <a:spcBef>
                <a:spcPts val="0"/>
              </a:spcBef>
              <a:spcAft>
                <a:spcPts val="0"/>
              </a:spcAft>
              <a:buNone/>
            </a:pPr>
            <a:r>
              <a:rPr lang="en-US" sz="1500">
                <a:solidFill>
                  <a:schemeClr val="dk1"/>
                </a:solidFill>
                <a:latin typeface="Tahoma"/>
                <a:ea typeface="Tahoma"/>
                <a:cs typeface="Tahoma"/>
                <a:sym typeface="Tahoma"/>
              </a:rPr>
              <a:t>מודלף</a:t>
            </a:r>
            <a:endParaRPr sz="1500">
              <a:solidFill>
                <a:schemeClr val="dk1"/>
              </a:solidFill>
              <a:latin typeface="Tahoma"/>
              <a:ea typeface="Tahoma"/>
              <a:cs typeface="Tahoma"/>
              <a:sym typeface="Tahoma"/>
            </a:endParaRPr>
          </a:p>
        </p:txBody>
      </p:sp>
      <p:cxnSp>
        <p:nvCxnSpPr>
          <p:cNvPr id="1011" name="Google Shape;1011;p78"/>
          <p:cNvCxnSpPr/>
          <p:nvPr/>
        </p:nvCxnSpPr>
        <p:spPr>
          <a:xfrm>
            <a:off x="4316976" y="5682515"/>
            <a:ext cx="0" cy="435335"/>
          </a:xfrm>
          <a:prstGeom prst="straightConnector1">
            <a:avLst/>
          </a:prstGeom>
          <a:noFill/>
          <a:ln cap="flat" cmpd="sng" w="19050">
            <a:solidFill>
              <a:schemeClr val="dk1"/>
            </a:solidFill>
            <a:prstDash val="solid"/>
            <a:miter lim="800000"/>
            <a:headEnd len="sm" w="sm" type="none"/>
            <a:tailEnd len="sm" w="sm" type="none"/>
          </a:ln>
        </p:spPr>
      </p:cxnSp>
      <p:cxnSp>
        <p:nvCxnSpPr>
          <p:cNvPr id="1012" name="Google Shape;1012;p78"/>
          <p:cNvCxnSpPr/>
          <p:nvPr/>
        </p:nvCxnSpPr>
        <p:spPr>
          <a:xfrm>
            <a:off x="5910917" y="5637866"/>
            <a:ext cx="0" cy="435335"/>
          </a:xfrm>
          <a:prstGeom prst="straightConnector1">
            <a:avLst/>
          </a:prstGeom>
          <a:noFill/>
          <a:ln cap="flat" cmpd="sng" w="19050">
            <a:solidFill>
              <a:schemeClr val="dk1"/>
            </a:solidFill>
            <a:prstDash val="solid"/>
            <a:miter lim="800000"/>
            <a:headEnd len="sm" w="sm" type="none"/>
            <a:tailEnd len="sm" w="sm" type="none"/>
          </a:ln>
        </p:spPr>
      </p:cxnSp>
      <p:cxnSp>
        <p:nvCxnSpPr>
          <p:cNvPr id="1013" name="Google Shape;1013;p78"/>
          <p:cNvCxnSpPr/>
          <p:nvPr/>
        </p:nvCxnSpPr>
        <p:spPr>
          <a:xfrm>
            <a:off x="7320136" y="5517233"/>
            <a:ext cx="0" cy="577659"/>
          </a:xfrm>
          <a:prstGeom prst="straightConnector1">
            <a:avLst/>
          </a:prstGeom>
          <a:noFill/>
          <a:ln cap="flat" cmpd="sng" w="19050">
            <a:solidFill>
              <a:schemeClr val="dk1"/>
            </a:solidFill>
            <a:prstDash val="solid"/>
            <a:miter lim="800000"/>
            <a:headEnd len="sm" w="sm" type="none"/>
            <a:tailEnd len="sm" w="sm" type="none"/>
          </a:ln>
        </p:spPr>
      </p:cxnSp>
      <p:sp>
        <p:nvSpPr>
          <p:cNvPr id="1014" name="Google Shape;1014;p78"/>
          <p:cNvSpPr/>
          <p:nvPr/>
        </p:nvSpPr>
        <p:spPr>
          <a:xfrm>
            <a:off x="6853359" y="550277"/>
            <a:ext cx="1325094" cy="216024"/>
          </a:xfrm>
          <a:prstGeom prst="leftArrow">
            <a:avLst>
              <a:gd fmla="val 50000" name="adj1"/>
              <a:gd fmla="val 50000" name="adj2"/>
            </a:avLst>
          </a:prstGeom>
          <a:solidFill>
            <a:schemeClr val="dk1"/>
          </a:solidFill>
          <a:ln cap="flat" cmpd="sng" w="12700">
            <a:solidFill>
              <a:srgbClr val="D9336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5" name="Google Shape;1015;p78"/>
          <p:cNvSpPr txBox="1"/>
          <p:nvPr/>
        </p:nvSpPr>
        <p:spPr>
          <a:xfrm>
            <a:off x="8167541" y="4869160"/>
            <a:ext cx="2201517" cy="55399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Tahoma"/>
                <a:ea typeface="Tahoma"/>
                <a:cs typeface="Tahoma"/>
                <a:sym typeface="Tahoma"/>
              </a:rPr>
              <a:t>NotPetya:מתקפת הסייבר העולמית</a:t>
            </a:r>
            <a:endParaRPr sz="1500">
              <a:solidFill>
                <a:schemeClr val="dk1"/>
              </a:solidFill>
              <a:latin typeface="Tahoma"/>
              <a:ea typeface="Tahoma"/>
              <a:cs typeface="Tahoma"/>
              <a:sym typeface="Tahoma"/>
            </a:endParaRPr>
          </a:p>
        </p:txBody>
      </p:sp>
      <p:cxnSp>
        <p:nvCxnSpPr>
          <p:cNvPr id="1016" name="Google Shape;1016;p78"/>
          <p:cNvCxnSpPr/>
          <p:nvPr/>
        </p:nvCxnSpPr>
        <p:spPr>
          <a:xfrm>
            <a:off x="9264352" y="5605853"/>
            <a:ext cx="0" cy="577659"/>
          </a:xfrm>
          <a:prstGeom prst="straightConnector1">
            <a:avLst/>
          </a:prstGeom>
          <a:noFill/>
          <a:ln cap="flat" cmpd="sng" w="19050">
            <a:solidFill>
              <a:schemeClr val="dk1"/>
            </a:solidFill>
            <a:prstDash val="solid"/>
            <a:miter lim="800000"/>
            <a:headEnd len="sm" w="sm" type="none"/>
            <a:tailEnd len="sm" w="sm" type="none"/>
          </a:ln>
        </p:spPr>
      </p:cxnSp>
      <p:sp>
        <p:nvSpPr>
          <p:cNvPr id="1017" name="Google Shape;1017;p78"/>
          <p:cNvSpPr/>
          <p:nvPr/>
        </p:nvSpPr>
        <p:spPr>
          <a:xfrm>
            <a:off x="8167540" y="4732699"/>
            <a:ext cx="2300946" cy="2023149"/>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18" name="Google Shape;1018;p78"/>
          <p:cNvSpPr txBox="1"/>
          <p:nvPr/>
        </p:nvSpPr>
        <p:spPr>
          <a:xfrm>
            <a:off x="8562323" y="6021288"/>
            <a:ext cx="1430194" cy="720080"/>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Clr>
                <a:schemeClr val="dk1"/>
              </a:buClr>
              <a:buSzPts val="1800"/>
              <a:buFont typeface="Tahoma"/>
              <a:buNone/>
            </a:pPr>
            <a:r>
              <a:rPr lang="en-US" sz="1800">
                <a:solidFill>
                  <a:schemeClr val="dk1"/>
                </a:solidFill>
                <a:latin typeface="Tahoma"/>
                <a:ea typeface="Tahoma"/>
                <a:cs typeface="Tahoma"/>
                <a:sym typeface="Tahoma"/>
              </a:rPr>
              <a:t>27/06/17</a:t>
            </a:r>
            <a:endParaRPr/>
          </a:p>
        </p:txBody>
      </p:sp>
      <p:sp>
        <p:nvSpPr>
          <p:cNvPr id="1019" name="Google Shape;1019;p78"/>
          <p:cNvSpPr txBox="1"/>
          <p:nvPr/>
        </p:nvSpPr>
        <p:spPr>
          <a:xfrm>
            <a:off x="6599370" y="6021288"/>
            <a:ext cx="1440847" cy="720080"/>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Clr>
                <a:schemeClr val="dk1"/>
              </a:buClr>
              <a:buSzPts val="1800"/>
              <a:buFont typeface="Tahoma"/>
              <a:buNone/>
            </a:pPr>
            <a:r>
              <a:rPr lang="en-US" sz="1800">
                <a:solidFill>
                  <a:schemeClr val="dk1"/>
                </a:solidFill>
                <a:latin typeface="Tahoma"/>
                <a:ea typeface="Tahoma"/>
                <a:cs typeface="Tahoma"/>
                <a:sym typeface="Tahoma"/>
              </a:rPr>
              <a:t>12/05/17</a:t>
            </a:r>
            <a:endParaRPr/>
          </a:p>
        </p:txBody>
      </p:sp>
      <p:sp>
        <p:nvSpPr>
          <p:cNvPr id="1020" name="Google Shape;1020;p78"/>
          <p:cNvSpPr txBox="1"/>
          <p:nvPr/>
        </p:nvSpPr>
        <p:spPr>
          <a:xfrm>
            <a:off x="5231904" y="6021288"/>
            <a:ext cx="1346282" cy="720080"/>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Clr>
                <a:schemeClr val="dk1"/>
              </a:buClr>
              <a:buSzPts val="1800"/>
              <a:buFont typeface="Tahoma"/>
              <a:buNone/>
            </a:pPr>
            <a:r>
              <a:rPr lang="en-US" sz="1800">
                <a:solidFill>
                  <a:schemeClr val="dk1"/>
                </a:solidFill>
                <a:latin typeface="Tahoma"/>
                <a:ea typeface="Tahoma"/>
                <a:cs typeface="Tahoma"/>
                <a:sym typeface="Tahoma"/>
              </a:rPr>
              <a:t>14/04/17</a:t>
            </a:r>
            <a:endParaRPr/>
          </a:p>
        </p:txBody>
      </p:sp>
      <p:sp>
        <p:nvSpPr>
          <p:cNvPr id="1021" name="Google Shape;1021;p78"/>
          <p:cNvSpPr txBox="1"/>
          <p:nvPr/>
        </p:nvSpPr>
        <p:spPr>
          <a:xfrm>
            <a:off x="3619556" y="6035768"/>
            <a:ext cx="1468333" cy="720080"/>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Clr>
                <a:schemeClr val="dk1"/>
              </a:buClr>
              <a:buSzPts val="1800"/>
              <a:buFont typeface="Tahoma"/>
              <a:buNone/>
            </a:pPr>
            <a:r>
              <a:rPr lang="en-US" sz="1800">
                <a:solidFill>
                  <a:schemeClr val="dk1"/>
                </a:solidFill>
                <a:latin typeface="Tahoma"/>
                <a:ea typeface="Tahoma"/>
                <a:cs typeface="Tahoma"/>
                <a:sym typeface="Tahoma"/>
              </a:rPr>
              <a:t>14/03/17</a:t>
            </a:r>
            <a:endParaRPr/>
          </a:p>
        </p:txBody>
      </p:sp>
      <p:sp>
        <p:nvSpPr>
          <p:cNvPr id="1022" name="Google Shape;1022;p78"/>
          <p:cNvSpPr txBox="1"/>
          <p:nvPr/>
        </p:nvSpPr>
        <p:spPr>
          <a:xfrm>
            <a:off x="1078176" y="15327"/>
            <a:ext cx="9842310" cy="1143000"/>
          </a:xfrm>
          <a:prstGeom prst="rect">
            <a:avLst/>
          </a:prstGeom>
          <a:noFill/>
          <a:ln>
            <a:noFill/>
          </a:ln>
        </p:spPr>
        <p:txBody>
          <a:bodyPr anchorCtr="0" anchor="ctr" bIns="45700" lIns="91425" spcFirstLastPara="1" rIns="91425" wrap="square" tIns="45700">
            <a:noAutofit/>
          </a:bodyPr>
          <a:lstStyle/>
          <a:p>
            <a:pPr indent="0" lvl="0" marL="0" marR="0" rtl="1" algn="r">
              <a:spcBef>
                <a:spcPts val="0"/>
              </a:spcBef>
              <a:spcAft>
                <a:spcPts val="0"/>
              </a:spcAft>
              <a:buClr>
                <a:schemeClr val="dk1"/>
              </a:buClr>
              <a:buSzPts val="4000"/>
              <a:buFont typeface="Tahoma"/>
              <a:buNone/>
            </a:pPr>
            <a:r>
              <a:rPr lang="en-US" sz="4000">
                <a:solidFill>
                  <a:schemeClr val="dk1"/>
                </a:solidFill>
                <a:latin typeface="Tahoma"/>
                <a:ea typeface="Tahoma"/>
                <a:cs typeface="Tahoma"/>
                <a:sym typeface="Tahoma"/>
              </a:rPr>
              <a:t>WannaCry</a:t>
            </a:r>
            <a:r>
              <a:rPr lang="en-US" sz="3500">
                <a:solidFill>
                  <a:schemeClr val="dk1"/>
                </a:solidFill>
                <a:latin typeface="Tahoma"/>
                <a:ea typeface="Tahoma"/>
                <a:cs typeface="Tahoma"/>
                <a:sym typeface="Tahoma"/>
              </a:rPr>
              <a:t>              מתקפת הסייבר העולמית?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2000"/>
                                        <p:tgtEl>
                                          <p:spTgt spid="10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0">
                                            <p:txEl>
                                              <p:pRg end="0" st="0"/>
                                            </p:txEl>
                                          </p:spTgt>
                                        </p:tgtEl>
                                        <p:attrNameLst>
                                          <p:attrName>style.visibility</p:attrName>
                                        </p:attrNameLst>
                                      </p:cBhvr>
                                      <p:to>
                                        <p:strVal val="visible"/>
                                      </p:to>
                                    </p:set>
                                    <p:animEffect filter="fade" transition="in">
                                      <p:cBhvr>
                                        <p:cTn dur="500"/>
                                        <p:tgtEl>
                                          <p:spTgt spid="10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0">
                                            <p:txEl>
                                              <p:pRg end="1" st="1"/>
                                            </p:txEl>
                                          </p:spTgt>
                                        </p:tgtEl>
                                        <p:attrNameLst>
                                          <p:attrName>style.visibility</p:attrName>
                                        </p:attrNameLst>
                                      </p:cBhvr>
                                      <p:to>
                                        <p:strVal val="visible"/>
                                      </p:to>
                                    </p:set>
                                    <p:animEffect filter="fade" transition="in">
                                      <p:cBhvr>
                                        <p:cTn dur="500"/>
                                        <p:tgtEl>
                                          <p:spTgt spid="10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0">
                                            <p:txEl>
                                              <p:pRg end="2" st="2"/>
                                            </p:txEl>
                                          </p:spTgt>
                                        </p:tgtEl>
                                        <p:attrNameLst>
                                          <p:attrName>style.visibility</p:attrName>
                                        </p:attrNameLst>
                                      </p:cBhvr>
                                      <p:to>
                                        <p:strVal val="visible"/>
                                      </p:to>
                                    </p:set>
                                    <p:animEffect filter="fade" transition="in">
                                      <p:cBhvr>
                                        <p:cTn dur="500"/>
                                        <p:tgtEl>
                                          <p:spTgt spid="100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pic>
        <p:nvPicPr>
          <p:cNvPr id="1028" name="Google Shape;1028;p79"/>
          <p:cNvPicPr preferRelativeResize="0"/>
          <p:nvPr/>
        </p:nvPicPr>
        <p:blipFill rotWithShape="1">
          <a:blip r:embed="rId3">
            <a:alphaModFix/>
          </a:blip>
          <a:srcRect b="16241" l="35000" r="20535" t="64825"/>
          <a:stretch/>
        </p:blipFill>
        <p:spPr>
          <a:xfrm>
            <a:off x="1426029" y="4576258"/>
            <a:ext cx="9252857" cy="2216279"/>
          </a:xfrm>
          <a:prstGeom prst="rect">
            <a:avLst/>
          </a:prstGeom>
          <a:noFill/>
          <a:ln>
            <a:noFill/>
          </a:ln>
        </p:spPr>
      </p:pic>
      <p:sp>
        <p:nvSpPr>
          <p:cNvPr id="1029" name="Google Shape;1029;p79"/>
          <p:cNvSpPr txBox="1"/>
          <p:nvPr>
            <p:ph idx="1" type="body"/>
          </p:nvPr>
        </p:nvSpPr>
        <p:spPr>
          <a:xfrm>
            <a:off x="668740" y="1412777"/>
            <a:ext cx="10754436" cy="4525963"/>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בתחילה, המתקפה עשתה רושם של מתקפת כופר סטנדרטית. </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אבל התבוננות מעמיקה גילתה ש:</a:t>
            </a:r>
            <a:endParaRPr/>
          </a:p>
          <a:p>
            <a:pPr indent="0" lvl="1" marL="457200" marR="0" rtl="1" algn="r">
              <a:lnSpc>
                <a:spcPct val="100000"/>
              </a:lnSpc>
              <a:spcBef>
                <a:spcPts val="5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p:txBody>
      </p:sp>
      <p:grpSp>
        <p:nvGrpSpPr>
          <p:cNvPr id="1030" name="Google Shape;1030;p79"/>
          <p:cNvGrpSpPr/>
          <p:nvPr/>
        </p:nvGrpSpPr>
        <p:grpSpPr>
          <a:xfrm>
            <a:off x="1919536" y="4899072"/>
            <a:ext cx="8352928" cy="904549"/>
            <a:chOff x="256064" y="4205755"/>
            <a:chExt cx="8352928" cy="904549"/>
          </a:xfrm>
        </p:grpSpPr>
        <p:cxnSp>
          <p:nvCxnSpPr>
            <p:cNvPr id="1031" name="Google Shape;1031;p79"/>
            <p:cNvCxnSpPr/>
            <p:nvPr/>
          </p:nvCxnSpPr>
          <p:spPr>
            <a:xfrm>
              <a:off x="256064" y="5110304"/>
              <a:ext cx="8352928" cy="0"/>
            </a:xfrm>
            <a:prstGeom prst="straightConnector1">
              <a:avLst/>
            </a:prstGeom>
            <a:noFill/>
            <a:ln cap="flat" cmpd="sng" w="19050">
              <a:solidFill>
                <a:schemeClr val="dk1"/>
              </a:solidFill>
              <a:prstDash val="solid"/>
              <a:miter lim="800000"/>
              <a:headEnd len="sm" w="sm" type="none"/>
              <a:tailEnd len="sm" w="sm" type="none"/>
            </a:ln>
          </p:spPr>
        </p:cxnSp>
        <p:sp>
          <p:nvSpPr>
            <p:cNvPr id="1032" name="Google Shape;1032;p79"/>
            <p:cNvSpPr txBox="1"/>
            <p:nvPr/>
          </p:nvSpPr>
          <p:spPr>
            <a:xfrm>
              <a:off x="5008280" y="4205755"/>
              <a:ext cx="144016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Arial"/>
                <a:ea typeface="Arial"/>
                <a:cs typeface="Arial"/>
                <a:sym typeface="Arial"/>
              </a:endParaRPr>
            </a:p>
          </p:txBody>
        </p:sp>
      </p:grpSp>
      <p:sp>
        <p:nvSpPr>
          <p:cNvPr id="1033" name="Google Shape;1033;p79"/>
          <p:cNvSpPr/>
          <p:nvPr/>
        </p:nvSpPr>
        <p:spPr>
          <a:xfrm>
            <a:off x="6786818" y="516084"/>
            <a:ext cx="1325094" cy="216024"/>
          </a:xfrm>
          <a:prstGeom prst="leftArrow">
            <a:avLst>
              <a:gd fmla="val 50000" name="adj1"/>
              <a:gd fmla="val 50000" name="adj2"/>
            </a:avLst>
          </a:prstGeom>
          <a:solidFill>
            <a:schemeClr val="dk1"/>
          </a:solidFill>
          <a:ln cap="flat" cmpd="sng" w="12700">
            <a:solidFill>
              <a:srgbClr val="D9336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4" name="Google Shape;1034;p79"/>
          <p:cNvSpPr/>
          <p:nvPr/>
        </p:nvSpPr>
        <p:spPr>
          <a:xfrm>
            <a:off x="6348634" y="3316986"/>
            <a:ext cx="3171373" cy="544063"/>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Tahoma"/>
                <a:ea typeface="Tahoma"/>
                <a:cs typeface="Tahoma"/>
                <a:sym typeface="Tahoma"/>
              </a:rPr>
              <a:t>היא לא הצפינה את הקבצים – היא הרסה אותם.</a:t>
            </a:r>
            <a:endParaRPr sz="1500">
              <a:solidFill>
                <a:schemeClr val="dk1"/>
              </a:solidFill>
              <a:latin typeface="Tahoma"/>
              <a:ea typeface="Tahoma"/>
              <a:cs typeface="Tahoma"/>
              <a:sym typeface="Tahoma"/>
            </a:endParaRPr>
          </a:p>
        </p:txBody>
      </p:sp>
      <p:sp>
        <p:nvSpPr>
          <p:cNvPr id="1035" name="Google Shape;1035;p79"/>
          <p:cNvSpPr/>
          <p:nvPr/>
        </p:nvSpPr>
        <p:spPr>
          <a:xfrm>
            <a:off x="3224808" y="3316986"/>
            <a:ext cx="3118760" cy="544063"/>
          </a:xfrm>
          <a:prstGeom prst="rect">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Tahoma"/>
                <a:ea typeface="Tahoma"/>
                <a:cs typeface="Tahoma"/>
                <a:sym typeface="Tahoma"/>
              </a:rPr>
              <a:t>היא הורתה על תשלום כופר לחשבון שניתן לעקוב אחריו בקלות.</a:t>
            </a:r>
            <a:endParaRPr sz="1200">
              <a:solidFill>
                <a:schemeClr val="dk1"/>
              </a:solidFill>
              <a:latin typeface="Tahoma"/>
              <a:ea typeface="Tahoma"/>
              <a:cs typeface="Tahoma"/>
              <a:sym typeface="Tahoma"/>
            </a:endParaRPr>
          </a:p>
        </p:txBody>
      </p:sp>
      <p:sp>
        <p:nvSpPr>
          <p:cNvPr id="1036" name="Google Shape;1036;p79"/>
          <p:cNvSpPr/>
          <p:nvPr/>
        </p:nvSpPr>
        <p:spPr>
          <a:xfrm>
            <a:off x="6348633" y="3893050"/>
            <a:ext cx="3171372" cy="517413"/>
          </a:xfrm>
          <a:prstGeom prst="rect">
            <a:avLst/>
          </a:prstGeom>
          <a:gradFill>
            <a:gsLst>
              <a:gs pos="0">
                <a:srgbClr val="A6B6DE"/>
              </a:gs>
              <a:gs pos="50000">
                <a:srgbClr val="98AAD9"/>
              </a:gs>
              <a:gs pos="100000">
                <a:srgbClr val="859CD7"/>
              </a:gs>
            </a:gsLst>
            <a:lin ang="5400000" scaled="0"/>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Tahoma"/>
                <a:ea typeface="Tahoma"/>
                <a:cs typeface="Tahoma"/>
                <a:sym typeface="Tahoma"/>
              </a:rPr>
              <a:t>היא פגעה בעיקר במחשבים באוקראינה.</a:t>
            </a:r>
            <a:endParaRPr sz="1500">
              <a:solidFill>
                <a:schemeClr val="dk1"/>
              </a:solidFill>
              <a:latin typeface="Tahoma"/>
              <a:ea typeface="Tahoma"/>
              <a:cs typeface="Tahoma"/>
              <a:sym typeface="Tahoma"/>
            </a:endParaRPr>
          </a:p>
        </p:txBody>
      </p:sp>
      <p:sp>
        <p:nvSpPr>
          <p:cNvPr id="1037" name="Google Shape;1037;p79"/>
          <p:cNvSpPr/>
          <p:nvPr/>
        </p:nvSpPr>
        <p:spPr>
          <a:xfrm>
            <a:off x="3215680" y="3893050"/>
            <a:ext cx="3118760" cy="517413"/>
          </a:xfrm>
          <a:prstGeom prst="rect">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Tahoma"/>
                <a:ea typeface="Tahoma"/>
                <a:cs typeface="Tahoma"/>
                <a:sym typeface="Tahoma"/>
              </a:rPr>
              <a:t>המתקפה כולה נגמרה ברווח של 9,000$ בלבד.</a:t>
            </a:r>
            <a:endParaRPr sz="1500">
              <a:solidFill>
                <a:schemeClr val="dk1"/>
              </a:solidFill>
              <a:latin typeface="Tahoma"/>
              <a:ea typeface="Tahoma"/>
              <a:cs typeface="Tahoma"/>
              <a:sym typeface="Tahoma"/>
            </a:endParaRPr>
          </a:p>
        </p:txBody>
      </p:sp>
      <p:sp>
        <p:nvSpPr>
          <p:cNvPr id="1038" name="Google Shape;1038;p79"/>
          <p:cNvSpPr/>
          <p:nvPr/>
        </p:nvSpPr>
        <p:spPr>
          <a:xfrm>
            <a:off x="4295800" y="2074459"/>
            <a:ext cx="3456128" cy="2805801"/>
          </a:xfrm>
          <a:prstGeom prst="cloud">
            <a:avLst/>
          </a:prstGeom>
          <a:solidFill>
            <a:srgbClr val="D93362"/>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lang="en-US" sz="2400">
                <a:solidFill>
                  <a:srgbClr val="000000"/>
                </a:solidFill>
                <a:latin typeface="Tahoma"/>
                <a:ea typeface="Tahoma"/>
                <a:cs typeface="Tahoma"/>
                <a:sym typeface="Tahoma"/>
              </a:rPr>
              <a:t>האם זו באמת היתה סתם מתקפת כופר?</a:t>
            </a:r>
            <a:endParaRPr sz="2400">
              <a:solidFill>
                <a:srgbClr val="000000"/>
              </a:solidFill>
              <a:latin typeface="Tahoma"/>
              <a:ea typeface="Tahoma"/>
              <a:cs typeface="Tahoma"/>
              <a:sym typeface="Tahoma"/>
            </a:endParaRPr>
          </a:p>
        </p:txBody>
      </p:sp>
      <p:sp>
        <p:nvSpPr>
          <p:cNvPr id="1039" name="Google Shape;1039;p79"/>
          <p:cNvSpPr txBox="1"/>
          <p:nvPr/>
        </p:nvSpPr>
        <p:spPr>
          <a:xfrm>
            <a:off x="996289" y="-55416"/>
            <a:ext cx="9842310" cy="1143000"/>
          </a:xfrm>
          <a:prstGeom prst="rect">
            <a:avLst/>
          </a:prstGeom>
          <a:noFill/>
          <a:ln>
            <a:noFill/>
          </a:ln>
        </p:spPr>
        <p:txBody>
          <a:bodyPr anchorCtr="0" anchor="ctr" bIns="45700" lIns="91425" spcFirstLastPara="1" rIns="91425" wrap="square" tIns="45700">
            <a:noAutofit/>
          </a:bodyPr>
          <a:lstStyle/>
          <a:p>
            <a:pPr indent="0" lvl="0" marL="0" marR="0" rtl="1" algn="r">
              <a:spcBef>
                <a:spcPts val="0"/>
              </a:spcBef>
              <a:spcAft>
                <a:spcPts val="0"/>
              </a:spcAft>
              <a:buClr>
                <a:schemeClr val="dk1"/>
              </a:buClr>
              <a:buSzPts val="4000"/>
              <a:buFont typeface="Tahoma"/>
              <a:buNone/>
            </a:pPr>
            <a:r>
              <a:rPr lang="en-US" sz="4000">
                <a:solidFill>
                  <a:schemeClr val="dk1"/>
                </a:solidFill>
                <a:latin typeface="Tahoma"/>
                <a:ea typeface="Tahoma"/>
                <a:cs typeface="Tahoma"/>
                <a:sym typeface="Tahoma"/>
              </a:rPr>
              <a:t>WannaCry</a:t>
            </a:r>
            <a:r>
              <a:rPr lang="en-US" sz="3500">
                <a:solidFill>
                  <a:schemeClr val="dk1"/>
                </a:solidFill>
                <a:latin typeface="Tahoma"/>
                <a:ea typeface="Tahoma"/>
                <a:cs typeface="Tahoma"/>
                <a:sym typeface="Tahoma"/>
              </a:rPr>
              <a:t>              מתקפת הסייבר העולמית?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xEl>
                                              <p:pRg end="0" st="0"/>
                                            </p:txEl>
                                          </p:spTgt>
                                        </p:tgtEl>
                                        <p:attrNameLst>
                                          <p:attrName>style.visibility</p:attrName>
                                        </p:attrNameLst>
                                      </p:cBhvr>
                                      <p:to>
                                        <p:strVal val="visible"/>
                                      </p:to>
                                    </p:set>
                                    <p:animEffect filter="fade" transition="in">
                                      <p:cBhvr>
                                        <p:cTn dur="500"/>
                                        <p:tgtEl>
                                          <p:spTgt spid="10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xEl>
                                              <p:pRg end="1" st="1"/>
                                            </p:txEl>
                                          </p:spTgt>
                                        </p:tgtEl>
                                        <p:attrNameLst>
                                          <p:attrName>style.visibility</p:attrName>
                                        </p:attrNameLst>
                                      </p:cBhvr>
                                      <p:to>
                                        <p:strVal val="visible"/>
                                      </p:to>
                                    </p:set>
                                    <p:animEffect filter="fade" transition="in">
                                      <p:cBhvr>
                                        <p:cTn dur="500"/>
                                        <p:tgtEl>
                                          <p:spTgt spid="10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xEl>
                                              <p:pRg end="2" st="2"/>
                                            </p:txEl>
                                          </p:spTgt>
                                        </p:tgtEl>
                                        <p:attrNameLst>
                                          <p:attrName>style.visibility</p:attrName>
                                        </p:attrNameLst>
                                      </p:cBhvr>
                                      <p:to>
                                        <p:strVal val="visible"/>
                                      </p:to>
                                    </p:set>
                                    <p:animEffect filter="fade" transition="in">
                                      <p:cBhvr>
                                        <p:cTn dur="500"/>
                                        <p:tgtEl>
                                          <p:spTgt spid="10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4"/>
                                        </p:tgtEl>
                                        <p:attrNameLst>
                                          <p:attrName>style.visibility</p:attrName>
                                        </p:attrNameLst>
                                      </p:cBhvr>
                                      <p:to>
                                        <p:strVal val="visible"/>
                                      </p:to>
                                    </p:set>
                                    <p:animEffect filter="fade" transition="in">
                                      <p:cBhvr>
                                        <p:cTn dur="500"/>
                                        <p:tgtEl>
                                          <p:spTgt spid="10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500"/>
                                        <p:tgtEl>
                                          <p:spTgt spid="10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500"/>
                                        <p:tgtEl>
                                          <p:spTgt spid="10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7"/>
                                        </p:tgtEl>
                                        <p:attrNameLst>
                                          <p:attrName>style.visibility</p:attrName>
                                        </p:attrNameLst>
                                      </p:cBhvr>
                                      <p:to>
                                        <p:strVal val="visible"/>
                                      </p:to>
                                    </p:set>
                                    <p:animEffect filter="fade" transition="in">
                                      <p:cBhvr>
                                        <p:cTn dur="500"/>
                                        <p:tgtEl>
                                          <p:spTgt spid="10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8"/>
                                        </p:tgtEl>
                                        <p:attrNameLst>
                                          <p:attrName>style.visibility</p:attrName>
                                        </p:attrNameLst>
                                      </p:cBhvr>
                                      <p:to>
                                        <p:strVal val="visible"/>
                                      </p:to>
                                    </p:set>
                                    <p:animEffect filter="fade" transition="in">
                                      <p:cBhvr>
                                        <p:cTn dur="1000"/>
                                        <p:tgtEl>
                                          <p:spTgt spid="10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80"/>
          <p:cNvSpPr/>
          <p:nvPr/>
        </p:nvSpPr>
        <p:spPr>
          <a:xfrm>
            <a:off x="4612942" y="1348127"/>
            <a:ext cx="4172891" cy="3387646"/>
          </a:xfrm>
          <a:prstGeom prst="cloud">
            <a:avLst/>
          </a:prstGeom>
          <a:solidFill>
            <a:srgbClr val="F8D8E1"/>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3400">
                <a:solidFill>
                  <a:srgbClr val="BFBFBF"/>
                </a:solidFill>
                <a:latin typeface="Arial"/>
                <a:ea typeface="Arial"/>
                <a:cs typeface="Arial"/>
                <a:sym typeface="Arial"/>
              </a:rPr>
              <a:t>האם זו באמת היתה סתם מתקפת כופר?</a:t>
            </a:r>
            <a:endParaRPr sz="3400">
              <a:solidFill>
                <a:srgbClr val="BFBFBF"/>
              </a:solidFill>
              <a:latin typeface="Calibri"/>
              <a:ea typeface="Calibri"/>
              <a:cs typeface="Calibri"/>
              <a:sym typeface="Calibri"/>
            </a:endParaRPr>
          </a:p>
        </p:txBody>
      </p:sp>
      <p:sp>
        <p:nvSpPr>
          <p:cNvPr id="1046" name="Google Shape;1046;p80"/>
          <p:cNvSpPr/>
          <p:nvPr/>
        </p:nvSpPr>
        <p:spPr>
          <a:xfrm>
            <a:off x="6910871" y="542344"/>
            <a:ext cx="1325094" cy="216024"/>
          </a:xfrm>
          <a:prstGeom prst="leftArrow">
            <a:avLst>
              <a:gd fmla="val 50000" name="adj1"/>
              <a:gd fmla="val 50000" name="adj2"/>
            </a:avLst>
          </a:prstGeom>
          <a:solidFill>
            <a:schemeClr val="dk1"/>
          </a:solidFill>
          <a:ln cap="flat" cmpd="sng" w="12700">
            <a:solidFill>
              <a:srgbClr val="D9336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7" name="Google Shape;1047;p80"/>
          <p:cNvSpPr txBox="1"/>
          <p:nvPr>
            <p:ph idx="1" type="body"/>
          </p:nvPr>
        </p:nvSpPr>
        <p:spPr>
          <a:xfrm>
            <a:off x="382137" y="1500868"/>
            <a:ext cx="11136573" cy="4525963"/>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מתקפת הסייבר העולמית היתה ככל הנראה מתקפת סייבר שביצעה רוסיה נגד אוקראינה, המתחזה למתקפת כופר.</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מאות מחשבים "חפים מפשע" נפגעו כי המתקפה בוצעה בחובבנות. </a:t>
            </a:r>
            <a:endParaRPr/>
          </a:p>
        </p:txBody>
      </p:sp>
      <p:sp>
        <p:nvSpPr>
          <p:cNvPr id="1048" name="Google Shape;1048;p80"/>
          <p:cNvSpPr txBox="1"/>
          <p:nvPr/>
        </p:nvSpPr>
        <p:spPr>
          <a:xfrm>
            <a:off x="1078176" y="15327"/>
            <a:ext cx="9842310" cy="1143000"/>
          </a:xfrm>
          <a:prstGeom prst="rect">
            <a:avLst/>
          </a:prstGeom>
          <a:noFill/>
          <a:ln>
            <a:noFill/>
          </a:ln>
        </p:spPr>
        <p:txBody>
          <a:bodyPr anchorCtr="0" anchor="ctr" bIns="45700" lIns="91425" spcFirstLastPara="1" rIns="91425" wrap="square" tIns="45700">
            <a:noAutofit/>
          </a:bodyPr>
          <a:lstStyle/>
          <a:p>
            <a:pPr indent="0" lvl="0" marL="0" marR="0" rtl="1" algn="r">
              <a:spcBef>
                <a:spcPts val="0"/>
              </a:spcBef>
              <a:spcAft>
                <a:spcPts val="0"/>
              </a:spcAft>
              <a:buClr>
                <a:schemeClr val="dk1"/>
              </a:buClr>
              <a:buSzPts val="4000"/>
              <a:buFont typeface="Tahoma"/>
              <a:buNone/>
            </a:pPr>
            <a:r>
              <a:rPr lang="en-US" sz="4000">
                <a:solidFill>
                  <a:schemeClr val="dk1"/>
                </a:solidFill>
                <a:latin typeface="Tahoma"/>
                <a:ea typeface="Tahoma"/>
                <a:cs typeface="Tahoma"/>
                <a:sym typeface="Tahoma"/>
              </a:rPr>
              <a:t>WannaCry</a:t>
            </a:r>
            <a:r>
              <a:rPr lang="en-US" sz="3500">
                <a:solidFill>
                  <a:schemeClr val="dk1"/>
                </a:solidFill>
                <a:latin typeface="Tahoma"/>
                <a:ea typeface="Tahoma"/>
                <a:cs typeface="Tahoma"/>
                <a:sym typeface="Tahoma"/>
              </a:rPr>
              <a:t>              מתקפת הסייבר העולמית? </a:t>
            </a:r>
            <a:endParaRPr/>
          </a:p>
        </p:txBody>
      </p:sp>
      <p:pic>
        <p:nvPicPr>
          <p:cNvPr id="1049" name="Google Shape;1049;p80"/>
          <p:cNvPicPr preferRelativeResize="0"/>
          <p:nvPr/>
        </p:nvPicPr>
        <p:blipFill rotWithShape="1">
          <a:blip r:embed="rId3">
            <a:alphaModFix/>
          </a:blip>
          <a:srcRect b="28001" l="40186" r="24013" t="56259"/>
          <a:stretch/>
        </p:blipFill>
        <p:spPr>
          <a:xfrm>
            <a:off x="2134572" y="4890555"/>
            <a:ext cx="8333914" cy="206098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7">
                                            <p:txEl>
                                              <p:pRg end="0" st="0"/>
                                            </p:txEl>
                                          </p:spTgt>
                                        </p:tgtEl>
                                        <p:attrNameLst>
                                          <p:attrName>style.visibility</p:attrName>
                                        </p:attrNameLst>
                                      </p:cBhvr>
                                      <p:to>
                                        <p:strVal val="visible"/>
                                      </p:to>
                                    </p:set>
                                    <p:animEffect filter="fade" transition="in">
                                      <p:cBhvr>
                                        <p:cTn dur="500"/>
                                        <p:tgtEl>
                                          <p:spTgt spid="10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7">
                                            <p:txEl>
                                              <p:pRg end="1" st="1"/>
                                            </p:txEl>
                                          </p:spTgt>
                                        </p:tgtEl>
                                        <p:attrNameLst>
                                          <p:attrName>style.visibility</p:attrName>
                                        </p:attrNameLst>
                                      </p:cBhvr>
                                      <p:to>
                                        <p:strVal val="visible"/>
                                      </p:to>
                                    </p:set>
                                    <p:animEffect filter="fade" transition="in">
                                      <p:cBhvr>
                                        <p:cTn dur="500"/>
                                        <p:tgtEl>
                                          <p:spTgt spid="1047">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81"/>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סיכום</a:t>
            </a:r>
            <a:endParaRPr b="1" i="0" sz="4400" u="none" cap="none" strike="noStrike">
              <a:solidFill>
                <a:schemeClr val="dk1"/>
              </a:solidFill>
              <a:latin typeface="Tahoma"/>
              <a:ea typeface="Tahoma"/>
              <a:cs typeface="Tahoma"/>
              <a:sym typeface="Tahoma"/>
            </a:endParaRPr>
          </a:p>
        </p:txBody>
      </p:sp>
      <p:sp>
        <p:nvSpPr>
          <p:cNvPr id="1056" name="Google Shape;1056;p81"/>
          <p:cNvSpPr txBox="1"/>
          <p:nvPr>
            <p:ph idx="1" type="body"/>
          </p:nvPr>
        </p:nvSpPr>
        <p:spPr>
          <a:xfrm>
            <a:off x="156481" y="1155700"/>
            <a:ext cx="11811000"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לפעולות שאנחנו מבצעים יש השלכות, וכך גם לבחירות שלנו שלא לפעול.</a:t>
            </a:r>
            <a:endParaRPr/>
          </a:p>
          <a:p>
            <a:pPr indent="0" lvl="0" marL="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אם כתבנו קוד שאפשר להשתמש בו לרעה, אנחנו נושאים בחלק מהאחריות על מה שיקרה איתו, גם אם אם לא אנחנו אלה שביצעו את הפעולה המזיקה.</a:t>
            </a:r>
            <a:endParaRPr/>
          </a:p>
          <a:p>
            <a:pPr indent="0" lvl="0" marL="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אם נגרם נזק בגלל שלא ביצענו את התפקיד שלנו כראוי – אנחנו נושאים באחריות לנזק הזה. גם אם לא בכולה.</a:t>
            </a:r>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55"/>
                                        </p:tgtEl>
                                        <p:attrNameLst>
                                          <p:attrName>style.visibility</p:attrName>
                                        </p:attrNameLst>
                                      </p:cBhvr>
                                      <p:to>
                                        <p:strVal val="visible"/>
                                      </p:to>
                                    </p:set>
                                    <p:animEffect filter="fade" transition="in">
                                      <p:cBhvr>
                                        <p:cTn dur="500"/>
                                        <p:tgtEl>
                                          <p:spTgt spid="10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6">
                                            <p:txEl>
                                              <p:pRg end="0" st="0"/>
                                            </p:txEl>
                                          </p:spTgt>
                                        </p:tgtEl>
                                        <p:attrNameLst>
                                          <p:attrName>style.visibility</p:attrName>
                                        </p:attrNameLst>
                                      </p:cBhvr>
                                      <p:to>
                                        <p:strVal val="visible"/>
                                      </p:to>
                                    </p:set>
                                    <p:animEffect filter="fade" transition="in">
                                      <p:cBhvr>
                                        <p:cTn dur="500"/>
                                        <p:tgtEl>
                                          <p:spTgt spid="10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6">
                                            <p:txEl>
                                              <p:pRg end="1" st="1"/>
                                            </p:txEl>
                                          </p:spTgt>
                                        </p:tgtEl>
                                        <p:attrNameLst>
                                          <p:attrName>style.visibility</p:attrName>
                                        </p:attrNameLst>
                                      </p:cBhvr>
                                      <p:to>
                                        <p:strVal val="visible"/>
                                      </p:to>
                                    </p:set>
                                    <p:animEffect filter="fade" transition="in">
                                      <p:cBhvr>
                                        <p:cTn dur="500"/>
                                        <p:tgtEl>
                                          <p:spTgt spid="10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6">
                                            <p:txEl>
                                              <p:pRg end="2" st="2"/>
                                            </p:txEl>
                                          </p:spTgt>
                                        </p:tgtEl>
                                        <p:attrNameLst>
                                          <p:attrName>style.visibility</p:attrName>
                                        </p:attrNameLst>
                                      </p:cBhvr>
                                      <p:to>
                                        <p:strVal val="visible"/>
                                      </p:to>
                                    </p:set>
                                    <p:animEffect filter="fade" transition="in">
                                      <p:cBhvr>
                                        <p:cTn dur="500"/>
                                        <p:tgtEl>
                                          <p:spTgt spid="10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6">
                                            <p:txEl>
                                              <p:pRg end="3" st="3"/>
                                            </p:txEl>
                                          </p:spTgt>
                                        </p:tgtEl>
                                        <p:attrNameLst>
                                          <p:attrName>style.visibility</p:attrName>
                                        </p:attrNameLst>
                                      </p:cBhvr>
                                      <p:to>
                                        <p:strVal val="visible"/>
                                      </p:to>
                                    </p:set>
                                    <p:animEffect filter="fade" transition="in">
                                      <p:cBhvr>
                                        <p:cTn dur="500"/>
                                        <p:tgtEl>
                                          <p:spTgt spid="10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6">
                                            <p:txEl>
                                              <p:pRg end="4" st="4"/>
                                            </p:txEl>
                                          </p:spTgt>
                                        </p:tgtEl>
                                        <p:attrNameLst>
                                          <p:attrName>style.visibility</p:attrName>
                                        </p:attrNameLst>
                                      </p:cBhvr>
                                      <p:to>
                                        <p:strVal val="visible"/>
                                      </p:to>
                                    </p:set>
                                    <p:animEffect filter="fade" transition="in">
                                      <p:cBhvr>
                                        <p:cTn dur="500"/>
                                        <p:tgtEl>
                                          <p:spTgt spid="105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6">
                                            <p:txEl>
                                              <p:pRg end="5" st="5"/>
                                            </p:txEl>
                                          </p:spTgt>
                                        </p:tgtEl>
                                        <p:attrNameLst>
                                          <p:attrName>style.visibility</p:attrName>
                                        </p:attrNameLst>
                                      </p:cBhvr>
                                      <p:to>
                                        <p:strVal val="visible"/>
                                      </p:to>
                                    </p:set>
                                    <p:animEffect filter="fade" transition="in">
                                      <p:cBhvr>
                                        <p:cTn dur="500"/>
                                        <p:tgtEl>
                                          <p:spTgt spid="105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6">
                                            <p:txEl>
                                              <p:pRg end="6" st="6"/>
                                            </p:txEl>
                                          </p:spTgt>
                                        </p:tgtEl>
                                        <p:attrNameLst>
                                          <p:attrName>style.visibility</p:attrName>
                                        </p:attrNameLst>
                                      </p:cBhvr>
                                      <p:to>
                                        <p:strVal val="visible"/>
                                      </p:to>
                                    </p:set>
                                    <p:animEffect filter="fade" transition="in">
                                      <p:cBhvr>
                                        <p:cTn dur="500"/>
                                        <p:tgtEl>
                                          <p:spTgt spid="105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9"/>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איך עושים מבחן בעל-פה?</a:t>
            </a:r>
            <a:endParaRPr b="1" i="0" sz="4400" u="none" cap="none" strike="noStrike">
              <a:solidFill>
                <a:schemeClr val="dk1"/>
              </a:solidFill>
              <a:latin typeface="Tahoma"/>
              <a:ea typeface="Tahoma"/>
              <a:cs typeface="Tahoma"/>
              <a:sym typeface="Tahoma"/>
            </a:endParaRPr>
          </a:p>
        </p:txBody>
      </p:sp>
      <p:sp>
        <p:nvSpPr>
          <p:cNvPr id="154" name="Google Shape;154;p19"/>
          <p:cNvSpPr txBox="1"/>
          <p:nvPr>
            <p:ph idx="1" type="body"/>
          </p:nvPr>
        </p:nvSpPr>
        <p:spPr>
          <a:xfrm>
            <a:off x="0" y="1155700"/>
            <a:ext cx="11967481"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עונים במילים שלכם ולא מצטטים הגדרות!</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אם לא יודעים – מבקשים שאלה אחרת (לא לנסות לחרטט     )</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en-US" sz="3200" u="none" cap="none" strike="noStrike">
                <a:solidFill>
                  <a:schemeClr val="dk1"/>
                </a:solidFill>
                <a:latin typeface="Tahoma"/>
                <a:ea typeface="Tahoma"/>
                <a:cs typeface="Tahoma"/>
                <a:sym typeface="Tahoma"/>
              </a:rPr>
              <a:t>לא נתקעים על פרטים לא חשובים</a:t>
            </a:r>
            <a:endParaRPr b="0" i="0" sz="3200" u="none" cap="none" strike="noStrike">
              <a:solidFill>
                <a:schemeClr val="dk1"/>
              </a:solidFill>
              <a:latin typeface="Tahoma"/>
              <a:ea typeface="Tahoma"/>
              <a:cs typeface="Tahoma"/>
              <a:sym typeface="Tahoma"/>
            </a:endParaRPr>
          </a:p>
        </p:txBody>
      </p:sp>
      <p:pic>
        <p:nvPicPr>
          <p:cNvPr descr="Winking Face" id="155" name="Google Shape;155;p19"/>
          <p:cNvPicPr preferRelativeResize="0"/>
          <p:nvPr/>
        </p:nvPicPr>
        <p:blipFill rotWithShape="1">
          <a:blip r:embed="rId3">
            <a:alphaModFix/>
          </a:blip>
          <a:srcRect b="0" l="0" r="0" t="0"/>
          <a:stretch/>
        </p:blipFill>
        <p:spPr>
          <a:xfrm>
            <a:off x="495816" y="1799487"/>
            <a:ext cx="550308" cy="550308"/>
          </a:xfrm>
          <a:prstGeom prst="rect">
            <a:avLst/>
          </a:prstGeom>
          <a:noFill/>
          <a:ln>
            <a:noFill/>
          </a:ln>
        </p:spPr>
      </p:pic>
      <p:sp>
        <p:nvSpPr>
          <p:cNvPr id="156" name="Google Shape;156;p19"/>
          <p:cNvSpPr/>
          <p:nvPr/>
        </p:nvSpPr>
        <p:spPr>
          <a:xfrm>
            <a:off x="1683883" y="4903335"/>
            <a:ext cx="5856514" cy="1404256"/>
          </a:xfrm>
          <a:prstGeom prst="roundRect">
            <a:avLst>
              <a:gd fmla="val 16667" name="adj"/>
            </a:avLst>
          </a:prstGeom>
          <a:solidFill>
            <a:srgbClr val="FFF2CC"/>
          </a:solidFill>
          <a:ln cap="flat" cmpd="sng" w="381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en-US" sz="2400" u="none" cap="none" strike="noStrike">
                <a:solidFill>
                  <a:srgbClr val="1E4E79"/>
                </a:solidFill>
                <a:latin typeface="Tahoma"/>
                <a:ea typeface="Tahoma"/>
                <a:cs typeface="Tahoma"/>
                <a:sym typeface="Tahoma"/>
              </a:rPr>
              <a:t>חוק הקסם ללמידה:</a:t>
            </a:r>
            <a:endParaRPr b="1" i="0" sz="2400" u="none" cap="none" strike="noStrike">
              <a:solidFill>
                <a:srgbClr val="1E4E79"/>
              </a:solidFill>
              <a:latin typeface="Tahoma"/>
              <a:ea typeface="Tahoma"/>
              <a:cs typeface="Tahoma"/>
              <a:sym typeface="Tahoma"/>
            </a:endParaRPr>
          </a:p>
          <a:p>
            <a:pPr indent="0" lvl="0" marL="0" marR="0" rtl="1" algn="ctr">
              <a:spcBef>
                <a:spcPts val="0"/>
              </a:spcBef>
              <a:spcAft>
                <a:spcPts val="0"/>
              </a:spcAft>
              <a:buNone/>
            </a:pPr>
            <a:r>
              <a:rPr b="1" i="0" lang="en-US" sz="2400" u="none" cap="none" strike="noStrike">
                <a:solidFill>
                  <a:srgbClr val="1E4E79"/>
                </a:solidFill>
                <a:latin typeface="Tahoma"/>
                <a:ea typeface="Tahoma"/>
                <a:cs typeface="Tahoma"/>
                <a:sym typeface="Tahoma"/>
              </a:rPr>
              <a:t>אם אתם מסוגלים להסביר את זה לחבר/ה - אתם מבינים את זה היטב.</a:t>
            </a:r>
            <a:endParaRPr b="0" i="0" sz="2400" u="none" cap="none" strike="noStrike">
              <a:solidFill>
                <a:srgbClr val="1E4E79"/>
              </a:solidFill>
              <a:latin typeface="Tahoma"/>
              <a:ea typeface="Tahoma"/>
              <a:cs typeface="Tahoma"/>
              <a:sym typeface="Tahoma"/>
            </a:endParaRPr>
          </a:p>
        </p:txBody>
      </p:sp>
      <p:pic>
        <p:nvPicPr>
          <p:cNvPr descr="Image result for kid teacher" id="157" name="Google Shape;157;p19"/>
          <p:cNvPicPr preferRelativeResize="0"/>
          <p:nvPr/>
        </p:nvPicPr>
        <p:blipFill rotWithShape="1">
          <a:blip r:embed="rId4">
            <a:alphaModFix/>
          </a:blip>
          <a:srcRect b="0" l="0" r="0" t="0"/>
          <a:stretch/>
        </p:blipFill>
        <p:spPr>
          <a:xfrm>
            <a:off x="7680550" y="4305300"/>
            <a:ext cx="3333750" cy="2600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5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0" st="0"/>
                                            </p:txEl>
                                          </p:spTgt>
                                        </p:tgtEl>
                                        <p:attrNameLst>
                                          <p:attrName>style.visibility</p:attrName>
                                        </p:attrNameLst>
                                      </p:cBhvr>
                                      <p:to>
                                        <p:strVal val="visible"/>
                                      </p:to>
                                    </p:set>
                                    <p:animEffect filter="fade" transition="in">
                                      <p:cBhvr>
                                        <p:cTn dur="500"/>
                                        <p:tgtEl>
                                          <p:spTgt spid="1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1" st="1"/>
                                            </p:txEl>
                                          </p:spTgt>
                                        </p:tgtEl>
                                        <p:attrNameLst>
                                          <p:attrName>style.visibility</p:attrName>
                                        </p:attrNameLst>
                                      </p:cBhvr>
                                      <p:to>
                                        <p:strVal val="visible"/>
                                      </p:to>
                                    </p:set>
                                    <p:animEffect filter="fade" transition="in">
                                      <p:cBhvr>
                                        <p:cTn dur="500"/>
                                        <p:tgtEl>
                                          <p:spTgt spid="1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2" st="2"/>
                                            </p:txEl>
                                          </p:spTgt>
                                        </p:tgtEl>
                                        <p:attrNameLst>
                                          <p:attrName>style.visibility</p:attrName>
                                        </p:attrNameLst>
                                      </p:cBhvr>
                                      <p:to>
                                        <p:strVal val="visible"/>
                                      </p:to>
                                    </p:set>
                                    <p:animEffect filter="fade" transition="in">
                                      <p:cBhvr>
                                        <p:cTn dur="500"/>
                                        <p:tgtEl>
                                          <p:spTgt spid="1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5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500"/>
                                        <p:tgtEl>
                                          <p:spTgt spid="15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500"/>
                                        <p:tgtEl>
                                          <p:spTgt spid="15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82"/>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תרגול</a:t>
            </a:r>
            <a:endParaRPr b="1" i="0" sz="4400" u="none" cap="none" strike="noStrike">
              <a:solidFill>
                <a:schemeClr val="dk1"/>
              </a:solidFill>
              <a:latin typeface="Tahoma"/>
              <a:ea typeface="Tahoma"/>
              <a:cs typeface="Tahoma"/>
              <a:sym typeface="Tahoma"/>
            </a:endParaRPr>
          </a:p>
        </p:txBody>
      </p:sp>
      <p:sp>
        <p:nvSpPr>
          <p:cNvPr id="1063" name="Google Shape;1063;p82"/>
          <p:cNvSpPr txBox="1"/>
          <p:nvPr>
            <p:ph idx="1" type="body"/>
          </p:nvPr>
        </p:nvSpPr>
        <p:spPr>
          <a:xfrm>
            <a:off x="168442" y="1155700"/>
            <a:ext cx="11799039"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rgbClr val="0099D5"/>
              </a:buClr>
              <a:buSzPts val="3200"/>
              <a:buFont typeface="Noto Sans Symbols"/>
              <a:buChar char="▪"/>
            </a:pPr>
            <a:r>
              <a:rPr b="1" i="0" lang="en-US" sz="3200" u="none" cap="none" strike="noStrike">
                <a:solidFill>
                  <a:srgbClr val="0099D5"/>
                </a:solidFill>
                <a:latin typeface="Tahoma"/>
                <a:ea typeface="Tahoma"/>
                <a:cs typeface="Tahoma"/>
                <a:sym typeface="Tahoma"/>
              </a:rPr>
              <a:t>תרגול כיתה</a:t>
            </a:r>
            <a:br>
              <a:rPr b="0" i="0" lang="en-US" sz="3200" u="none" cap="none" strike="noStrike">
                <a:solidFill>
                  <a:srgbClr val="0099D5"/>
                </a:solidFill>
                <a:latin typeface="Tahoma"/>
                <a:ea typeface="Tahoma"/>
                <a:cs typeface="Tahoma"/>
                <a:sym typeface="Tahoma"/>
              </a:rPr>
            </a:br>
            <a:r>
              <a:rPr b="0" i="0" lang="en-US" sz="3200" u="none" cap="none" strike="noStrike">
                <a:solidFill>
                  <a:schemeClr val="dk1"/>
                </a:solidFill>
                <a:latin typeface="Tahoma"/>
                <a:ea typeface="Tahoma"/>
                <a:cs typeface="Tahoma"/>
                <a:sym typeface="Tahoma"/>
              </a:rPr>
              <a:t>תרגיל "Without a Trace"</a:t>
            </a:r>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a:p>
            <a:pPr indent="-292100" lvl="0" marL="292100" marR="0" rtl="1" algn="r">
              <a:lnSpc>
                <a:spcPct val="100000"/>
              </a:lnSpc>
              <a:spcBef>
                <a:spcPts val="1000"/>
              </a:spcBef>
              <a:spcAft>
                <a:spcPts val="0"/>
              </a:spcAft>
              <a:buClr>
                <a:srgbClr val="0099D5"/>
              </a:buClr>
              <a:buSzPts val="3200"/>
              <a:buFont typeface="Noto Sans Symbols"/>
              <a:buChar char="▪"/>
            </a:pPr>
            <a:r>
              <a:rPr b="1" i="0" lang="en-US" sz="3200" u="none" cap="none" strike="noStrike">
                <a:solidFill>
                  <a:srgbClr val="0099D5"/>
                </a:solidFill>
                <a:latin typeface="Tahoma"/>
                <a:ea typeface="Tahoma"/>
                <a:cs typeface="Tahoma"/>
                <a:sym typeface="Tahoma"/>
              </a:rPr>
              <a:t>תרגול בית</a:t>
            </a:r>
            <a:br>
              <a:rPr b="0" i="0" lang="en-US" sz="3200" u="none" cap="none" strike="noStrike">
                <a:solidFill>
                  <a:srgbClr val="0099D5"/>
                </a:solidFill>
                <a:latin typeface="Tahoma"/>
                <a:ea typeface="Tahoma"/>
                <a:cs typeface="Tahoma"/>
                <a:sym typeface="Tahoma"/>
              </a:rPr>
            </a:br>
            <a:r>
              <a:rPr b="0" i="0" lang="en-US" sz="3200" u="none" cap="none" strike="noStrike">
                <a:solidFill>
                  <a:schemeClr val="dk1"/>
                </a:solidFill>
                <a:latin typeface="Tahoma"/>
                <a:ea typeface="Tahoma"/>
                <a:cs typeface="Tahoma"/>
                <a:sym typeface="Tahoma"/>
              </a:rPr>
              <a:t>תרגיל catch 0rphan.</a:t>
            </a:r>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p:txBody>
      </p:sp>
      <p:pic>
        <p:nvPicPr>
          <p:cNvPr descr="Image result for wifi talk to each other" id="1064" name="Google Shape;1064;p82"/>
          <p:cNvPicPr preferRelativeResize="0"/>
          <p:nvPr/>
        </p:nvPicPr>
        <p:blipFill rotWithShape="1">
          <a:blip r:embed="rId3">
            <a:alphaModFix/>
          </a:blip>
          <a:srcRect b="0" l="0" r="0" t="0"/>
          <a:stretch/>
        </p:blipFill>
        <p:spPr>
          <a:xfrm>
            <a:off x="168442" y="1155700"/>
            <a:ext cx="3751109" cy="2800124"/>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1065" name="Google Shape;1065;p82"/>
          <p:cNvSpPr/>
          <p:nvPr/>
        </p:nvSpPr>
        <p:spPr>
          <a:xfrm>
            <a:off x="8189546" y="2998831"/>
            <a:ext cx="1144386" cy="357047"/>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להגשה</a:t>
            </a:r>
            <a:endParaRPr b="1" sz="20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62"/>
                                        </p:tgtEl>
                                        <p:attrNameLst>
                                          <p:attrName>style.visibility</p:attrName>
                                        </p:attrNameLst>
                                      </p:cBhvr>
                                      <p:to>
                                        <p:strVal val="visible"/>
                                      </p:to>
                                    </p:set>
                                    <p:animEffect filter="fade" transition="in">
                                      <p:cBhvr>
                                        <p:cTn dur="500"/>
                                        <p:tgtEl>
                                          <p:spTgt spid="10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3">
                                            <p:txEl>
                                              <p:pRg end="0" st="0"/>
                                            </p:txEl>
                                          </p:spTgt>
                                        </p:tgtEl>
                                        <p:attrNameLst>
                                          <p:attrName>style.visibility</p:attrName>
                                        </p:attrNameLst>
                                      </p:cBhvr>
                                      <p:to>
                                        <p:strVal val="visible"/>
                                      </p:to>
                                    </p:set>
                                    <p:animEffect filter="fade" transition="in">
                                      <p:cBhvr>
                                        <p:cTn dur="500"/>
                                        <p:tgtEl>
                                          <p:spTgt spid="10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3">
                                            <p:txEl>
                                              <p:pRg end="1" st="1"/>
                                            </p:txEl>
                                          </p:spTgt>
                                        </p:tgtEl>
                                        <p:attrNameLst>
                                          <p:attrName>style.visibility</p:attrName>
                                        </p:attrNameLst>
                                      </p:cBhvr>
                                      <p:to>
                                        <p:strVal val="visible"/>
                                      </p:to>
                                    </p:set>
                                    <p:animEffect filter="fade" transition="in">
                                      <p:cBhvr>
                                        <p:cTn dur="500"/>
                                        <p:tgtEl>
                                          <p:spTgt spid="10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3">
                                            <p:txEl>
                                              <p:pRg end="2" st="2"/>
                                            </p:txEl>
                                          </p:spTgt>
                                        </p:tgtEl>
                                        <p:attrNameLst>
                                          <p:attrName>style.visibility</p:attrName>
                                        </p:attrNameLst>
                                      </p:cBhvr>
                                      <p:to>
                                        <p:strVal val="visible"/>
                                      </p:to>
                                    </p:set>
                                    <p:animEffect filter="fade" transition="in">
                                      <p:cBhvr>
                                        <p:cTn dur="500"/>
                                        <p:tgtEl>
                                          <p:spTgt spid="10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3">
                                            <p:txEl>
                                              <p:pRg end="3" st="3"/>
                                            </p:txEl>
                                          </p:spTgt>
                                        </p:tgtEl>
                                        <p:attrNameLst>
                                          <p:attrName>style.visibility</p:attrName>
                                        </p:attrNameLst>
                                      </p:cBhvr>
                                      <p:to>
                                        <p:strVal val="visible"/>
                                      </p:to>
                                    </p:set>
                                    <p:animEffect filter="fade" transition="in">
                                      <p:cBhvr>
                                        <p:cTn dur="500"/>
                                        <p:tgtEl>
                                          <p:spTgt spid="10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5"/>
                                        </p:tgtEl>
                                        <p:attrNameLst>
                                          <p:attrName>style.visibility</p:attrName>
                                        </p:attrNameLst>
                                      </p:cBhvr>
                                      <p:to>
                                        <p:strVal val="visible"/>
                                      </p:to>
                                    </p:set>
                                    <p:animEffect filter="fade" transition="in">
                                      <p:cBhvr>
                                        <p:cTn dur="500"/>
                                        <p:tgtEl>
                                          <p:spTgt spid="10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0"/>
          <p:cNvSpPr txBox="1"/>
          <p:nvPr>
            <p:ph idx="1" type="body"/>
          </p:nvPr>
        </p:nvSpPr>
        <p:spPr>
          <a:xfrm>
            <a:off x="156481" y="1155700"/>
            <a:ext cx="11811000" cy="5565775"/>
          </a:xfrm>
          <a:prstGeom prst="rect">
            <a:avLst/>
          </a:prstGeom>
          <a:noFill/>
          <a:ln>
            <a:noFill/>
          </a:ln>
        </p:spPr>
        <p:txBody>
          <a:bodyPr anchorCtr="0" anchor="t" bIns="45700" lIns="91425" spcFirstLastPara="1" rIns="91425" wrap="square" tIns="45700">
            <a:noAutofit/>
          </a:bodyPr>
          <a:lstStyle/>
          <a:p>
            <a:pPr indent="-127000" lvl="1" marL="800100" marR="0" rtl="1" algn="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ahoma"/>
              <a:ea typeface="Tahoma"/>
              <a:cs typeface="Tahoma"/>
              <a:sym typeface="Tahoma"/>
            </a:endParaRPr>
          </a:p>
          <a:p>
            <a:pPr indent="-114300" lvl="0" marL="292100" marR="0" rtl="1" algn="r">
              <a:lnSpc>
                <a:spcPct val="100000"/>
              </a:lnSpc>
              <a:spcBef>
                <a:spcPts val="1000"/>
              </a:spcBef>
              <a:spcAft>
                <a:spcPts val="0"/>
              </a:spcAft>
              <a:buClr>
                <a:schemeClr val="dk1"/>
              </a:buClr>
              <a:buSzPts val="280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164" name="Google Shape;164;p20"/>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ICMP</a:t>
            </a:r>
            <a:endParaRPr/>
          </a:p>
        </p:txBody>
      </p:sp>
      <p:sp>
        <p:nvSpPr>
          <p:cNvPr id="165" name="Google Shape;165;p20"/>
          <p:cNvSpPr txBox="1"/>
          <p:nvPr/>
        </p:nvSpPr>
        <p:spPr>
          <a:xfrm>
            <a:off x="673101" y="1120073"/>
            <a:ext cx="11347991"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2800"/>
              <a:buFont typeface="Noto Sans Symbols"/>
              <a:buChar char="▪"/>
            </a:pPr>
            <a:r>
              <a:rPr b="0" i="0" lang="en-US" sz="2800" u="none" cap="none" strike="noStrike">
                <a:solidFill>
                  <a:schemeClr val="dk1"/>
                </a:solidFill>
                <a:latin typeface="Tahoma"/>
                <a:ea typeface="Tahoma"/>
                <a:cs typeface="Tahoma"/>
                <a:sym typeface="Tahoma"/>
              </a:rPr>
              <a:t>פרוטוקול משלים ל-IP.</a:t>
            </a:r>
            <a:endParaRPr b="1" i="0" sz="2400" u="none" cap="none" strike="noStrike">
              <a:solidFill>
                <a:srgbClr val="0099D5"/>
              </a:solidFill>
              <a:latin typeface="Tahoma"/>
              <a:ea typeface="Tahoma"/>
              <a:cs typeface="Tahoma"/>
              <a:sym typeface="Tahoma"/>
            </a:endParaRPr>
          </a:p>
          <a:p>
            <a:pPr indent="-292100" lvl="0" marL="292100" marR="0" rtl="1" algn="r">
              <a:lnSpc>
                <a:spcPct val="100000"/>
              </a:lnSpc>
              <a:spcBef>
                <a:spcPts val="1000"/>
              </a:spcBef>
              <a:spcAft>
                <a:spcPts val="0"/>
              </a:spcAft>
              <a:buClr>
                <a:schemeClr val="dk1"/>
              </a:buClr>
              <a:buSzPts val="2800"/>
              <a:buFont typeface="Noto Sans Symbols"/>
              <a:buChar char="▪"/>
            </a:pPr>
            <a:r>
              <a:rPr b="0" i="0" lang="en-US" sz="2800" u="none" cap="none" strike="noStrike">
                <a:solidFill>
                  <a:schemeClr val="dk1"/>
                </a:solidFill>
                <a:latin typeface="Tahoma"/>
                <a:ea typeface="Tahoma"/>
                <a:cs typeface="Tahoma"/>
                <a:sym typeface="Tahoma"/>
              </a:rPr>
              <a:t>ממלא תפקידים חשובים באינטרנט שאף</a:t>
            </a:r>
            <a:br>
              <a:rPr b="0" i="0" lang="en-US" sz="2800" u="none" cap="none" strike="noStrike">
                <a:solidFill>
                  <a:schemeClr val="dk1"/>
                </a:solidFill>
                <a:latin typeface="Tahoma"/>
                <a:ea typeface="Tahoma"/>
                <a:cs typeface="Tahoma"/>
                <a:sym typeface="Tahoma"/>
              </a:rPr>
            </a:br>
            <a:r>
              <a:rPr b="0" i="0" lang="en-US" sz="2800" u="none" cap="none" strike="noStrike">
                <a:solidFill>
                  <a:schemeClr val="dk1"/>
                </a:solidFill>
                <a:latin typeface="Tahoma"/>
                <a:ea typeface="Tahoma"/>
                <a:cs typeface="Tahoma"/>
                <a:sym typeface="Tahoma"/>
              </a:rPr>
              <a:t>פרוטוקול אחר לא עושה:</a:t>
            </a:r>
            <a:endParaRPr/>
          </a:p>
          <a:p>
            <a:pPr indent="-279400" lvl="1" marL="800100" marR="0" rtl="1" algn="r">
              <a:lnSpc>
                <a:spcPct val="100000"/>
              </a:lnSpc>
              <a:spcBef>
                <a:spcPts val="500"/>
              </a:spcBef>
              <a:spcAft>
                <a:spcPts val="0"/>
              </a:spcAft>
              <a:buClr>
                <a:schemeClr val="dk1"/>
              </a:buClr>
              <a:buSzPts val="2800"/>
              <a:buFont typeface="Noto Sans Symbols"/>
              <a:buChar char="▪"/>
            </a:pPr>
            <a:r>
              <a:rPr b="0" i="0" lang="en-US" sz="2800" u="none" cap="none" strike="noStrike">
                <a:solidFill>
                  <a:schemeClr val="dk1"/>
                </a:solidFill>
                <a:latin typeface="Tahoma"/>
                <a:ea typeface="Tahoma"/>
                <a:cs typeface="Tahoma"/>
                <a:sym typeface="Tahoma"/>
              </a:rPr>
              <a:t>דיווח שגיאות.</a:t>
            </a:r>
            <a:endParaRPr/>
          </a:p>
          <a:p>
            <a:pPr indent="-279400" lvl="1" marL="800100" marR="0" rtl="1" algn="r">
              <a:lnSpc>
                <a:spcPct val="100000"/>
              </a:lnSpc>
              <a:spcBef>
                <a:spcPts val="500"/>
              </a:spcBef>
              <a:spcAft>
                <a:spcPts val="0"/>
              </a:spcAft>
              <a:buClr>
                <a:schemeClr val="dk1"/>
              </a:buClr>
              <a:buSzPts val="2800"/>
              <a:buFont typeface="Noto Sans Symbols"/>
              <a:buChar char="▪"/>
            </a:pPr>
            <a:r>
              <a:rPr b="0" i="0" lang="en-US" sz="2800" u="none" cap="none" strike="noStrike">
                <a:solidFill>
                  <a:schemeClr val="dk1"/>
                </a:solidFill>
                <a:latin typeface="Tahoma"/>
                <a:ea typeface="Tahoma"/>
                <a:cs typeface="Tahoma"/>
                <a:sym typeface="Tahoma"/>
              </a:rPr>
              <a:t>הודעות בדיקה.</a:t>
            </a:r>
            <a:endParaRPr/>
          </a:p>
          <a:p>
            <a:pPr indent="-279400" lvl="1" marL="800100" marR="0" rtl="1" algn="r">
              <a:lnSpc>
                <a:spcPct val="100000"/>
              </a:lnSpc>
              <a:spcBef>
                <a:spcPts val="500"/>
              </a:spcBef>
              <a:spcAft>
                <a:spcPts val="0"/>
              </a:spcAft>
              <a:buClr>
                <a:schemeClr val="dk1"/>
              </a:buClr>
              <a:buSzPts val="2800"/>
              <a:buFont typeface="Noto Sans Symbols"/>
              <a:buChar char="▪"/>
            </a:pPr>
            <a:r>
              <a:rPr b="0" i="0" lang="en-US" sz="2800" u="none" cap="none" strike="noStrike">
                <a:solidFill>
                  <a:schemeClr val="dk1"/>
                </a:solidFill>
                <a:latin typeface="Tahoma"/>
                <a:ea typeface="Tahoma"/>
                <a:cs typeface="Tahoma"/>
                <a:sym typeface="Tahoma"/>
              </a:rPr>
              <a:t>העברת מידע</a:t>
            </a:r>
            <a:endParaRPr/>
          </a:p>
          <a:p>
            <a:pPr indent="-292100" lvl="0" marL="292100" marR="0" rtl="1" algn="r">
              <a:lnSpc>
                <a:spcPct val="100000"/>
              </a:lnSpc>
              <a:spcBef>
                <a:spcPts val="1000"/>
              </a:spcBef>
              <a:spcAft>
                <a:spcPts val="0"/>
              </a:spcAft>
              <a:buClr>
                <a:schemeClr val="dk1"/>
              </a:buClr>
              <a:buSzPts val="2800"/>
              <a:buFont typeface="Noto Sans Symbols"/>
              <a:buChar char="▪"/>
            </a:pPr>
            <a:r>
              <a:rPr b="0" i="0" lang="en-US" sz="2800" u="none" cap="none" strike="noStrike">
                <a:solidFill>
                  <a:schemeClr val="dk1"/>
                </a:solidFill>
                <a:latin typeface="Tahoma"/>
                <a:ea typeface="Tahoma"/>
                <a:cs typeface="Tahoma"/>
                <a:sym typeface="Tahoma"/>
              </a:rPr>
              <a:t>ICMP הוא כמו העוזר שמתרוצץ אחרי</a:t>
            </a:r>
            <a:br>
              <a:rPr b="0" i="0" lang="en-US" sz="2800" u="none" cap="none" strike="noStrike">
                <a:solidFill>
                  <a:schemeClr val="dk1"/>
                </a:solidFill>
                <a:latin typeface="Tahoma"/>
                <a:ea typeface="Tahoma"/>
                <a:cs typeface="Tahoma"/>
                <a:sym typeface="Tahoma"/>
              </a:rPr>
            </a:br>
            <a:r>
              <a:rPr b="0" i="0" lang="en-US" sz="2800" u="none" cap="none" strike="noStrike">
                <a:solidFill>
                  <a:schemeClr val="dk1"/>
                </a:solidFill>
                <a:latin typeface="Tahoma"/>
                <a:ea typeface="Tahoma"/>
                <a:cs typeface="Tahoma"/>
                <a:sym typeface="Tahoma"/>
              </a:rPr>
              <a:t>המנכ"ל החשוב...</a:t>
            </a:r>
            <a:endParaRPr/>
          </a:p>
          <a:p>
            <a:pPr indent="-76200" lvl="1" marL="800100" marR="0" rtl="1" algn="r">
              <a:lnSpc>
                <a:spcPct val="100000"/>
              </a:lnSpc>
              <a:spcBef>
                <a:spcPts val="5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p:txBody>
      </p:sp>
      <p:graphicFrame>
        <p:nvGraphicFramePr>
          <p:cNvPr id="166" name="Google Shape;166;p20"/>
          <p:cNvGraphicFramePr/>
          <p:nvPr/>
        </p:nvGraphicFramePr>
        <p:xfrm>
          <a:off x="205739" y="2554879"/>
          <a:ext cx="3000000" cy="3000000"/>
        </p:xfrm>
        <a:graphic>
          <a:graphicData uri="http://schemas.openxmlformats.org/drawingml/2006/table">
            <a:tbl>
              <a:tblPr bandRow="1" firstRow="1">
                <a:noFill/>
                <a:tableStyleId>{FB846A02-E656-44B4-BA8D-BD5482924E6A}</a:tableStyleId>
              </a:tblPr>
              <a:tblGrid>
                <a:gridCol w="2159300"/>
                <a:gridCol w="1762700"/>
              </a:tblGrid>
              <a:tr h="410775">
                <a:tc gridSpan="2">
                  <a:txBody>
                    <a:bodyPr/>
                    <a:lstStyle/>
                    <a:p>
                      <a:pPr indent="0" lvl="0" marL="0" marR="0" rtl="1" algn="ctr">
                        <a:spcBef>
                          <a:spcPts val="0"/>
                        </a:spcBef>
                        <a:spcAft>
                          <a:spcPts val="0"/>
                        </a:spcAft>
                        <a:buNone/>
                      </a:pPr>
                      <a:r>
                        <a:rPr b="1" lang="en-US" sz="2000" u="none" cap="none" strike="noStrike">
                          <a:solidFill>
                            <a:schemeClr val="lt1"/>
                          </a:solidFill>
                        </a:rPr>
                        <a:t>תעודת זהות</a:t>
                      </a:r>
                      <a:endParaRPr b="1" sz="2000" u="none" cap="none" strike="noStrike">
                        <a:solidFill>
                          <a:schemeClr val="lt1"/>
                        </a:solidFill>
                      </a:endParaRPr>
                    </a:p>
                  </a:txBody>
                  <a:tcPr marT="45725" marB="45725" marR="91450" marL="91450">
                    <a:lnL cap="flat" cmpd="sng" w="19050">
                      <a:solidFill>
                        <a:srgbClr val="7F7F7F"/>
                      </a:solidFill>
                      <a:prstDash val="solid"/>
                      <a:round/>
                      <a:headEnd len="sm" w="sm" type="none"/>
                      <a:tailEnd len="sm" w="sm" type="none"/>
                    </a:lnL>
                    <a:lnR cap="flat" cmpd="sng" w="19050">
                      <a:solidFill>
                        <a:srgbClr val="7F7F7F"/>
                      </a:solidFill>
                      <a:prstDash val="solid"/>
                      <a:round/>
                      <a:headEnd len="sm" w="sm" type="none"/>
                      <a:tailEnd len="sm" w="sm" type="none"/>
                    </a:lnR>
                    <a:lnT cap="flat" cmpd="sng" w="19050">
                      <a:solidFill>
                        <a:srgbClr val="7F7F7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accent1"/>
                    </a:solidFill>
                  </a:tcPr>
                </a:tc>
                <a:tc hMerge="1"/>
              </a:tr>
              <a:tr h="332775">
                <a:tc>
                  <a:txBody>
                    <a:bodyPr/>
                    <a:lstStyle/>
                    <a:p>
                      <a:pPr indent="0" lvl="0" marL="0" marR="0" rtl="1" algn="r">
                        <a:spcBef>
                          <a:spcPts val="0"/>
                        </a:spcBef>
                        <a:spcAft>
                          <a:spcPts val="0"/>
                        </a:spcAft>
                        <a:buNone/>
                      </a:pPr>
                      <a:r>
                        <a:rPr b="0" lang="en-US" sz="1600" u="none" cap="none" strike="noStrike">
                          <a:solidFill>
                            <a:schemeClr val="dk1"/>
                          </a:solidFill>
                        </a:rPr>
                        <a:t>Internet Control Message Protocol</a:t>
                      </a:r>
                      <a:endParaRPr/>
                    </a:p>
                  </a:txBody>
                  <a:tcPr marT="45725" marB="45725" marR="91450" marL="91450">
                    <a:lnL cap="flat" cmpd="sng" w="19050">
                      <a:solidFill>
                        <a:srgbClr val="7F7F7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1" algn="r">
                        <a:spcBef>
                          <a:spcPts val="0"/>
                        </a:spcBef>
                        <a:spcAft>
                          <a:spcPts val="0"/>
                        </a:spcAft>
                        <a:buNone/>
                      </a:pPr>
                      <a:r>
                        <a:rPr b="1" lang="en-US" sz="1600" u="none" cap="none" strike="noStrike">
                          <a:solidFill>
                            <a:schemeClr val="dk1"/>
                          </a:solidFill>
                        </a:rPr>
                        <a:t>שם מלא</a:t>
                      </a:r>
                      <a:endParaRPr b="1" sz="1600" u="none" cap="none" strike="noStrike">
                        <a:solidFill>
                          <a:schemeClr val="dk1"/>
                        </a:solidFill>
                      </a:endParaRPr>
                    </a:p>
                  </a:txBody>
                  <a:tcPr marT="45725" marB="45725" marR="91450" marL="91450">
                    <a:lnL cap="flat" cmpd="sng" w="12700">
                      <a:solidFill>
                        <a:srgbClr val="BFBFBF"/>
                      </a:solidFill>
                      <a:prstDash val="solid"/>
                      <a:round/>
                      <a:headEnd len="sm" w="sm" type="none"/>
                      <a:tailEnd len="sm" w="sm" type="none"/>
                    </a:lnL>
                    <a:lnR cap="flat" cmpd="sng" w="19050">
                      <a:solidFill>
                        <a:srgbClr val="7F7F7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E2F3"/>
                    </a:solidFill>
                  </a:tcPr>
                </a:tc>
              </a:tr>
              <a:tr h="330200">
                <a:tc>
                  <a:txBody>
                    <a:bodyPr/>
                    <a:lstStyle/>
                    <a:p>
                      <a:pPr indent="0" lvl="0" marL="0" marR="0" rtl="1" algn="r">
                        <a:spcBef>
                          <a:spcPts val="0"/>
                        </a:spcBef>
                        <a:spcAft>
                          <a:spcPts val="0"/>
                        </a:spcAft>
                        <a:buNone/>
                      </a:pPr>
                      <a:r>
                        <a:rPr lang="en-US" sz="1800" u="sng" cap="none" strike="noStrike">
                          <a:solidFill>
                            <a:schemeClr val="hlink"/>
                          </a:solidFill>
                          <a:hlinkClick r:id="rId3"/>
                        </a:rPr>
                        <a:t>RFC 777</a:t>
                      </a:r>
                      <a:endParaRPr sz="1800" u="none" cap="none" strike="noStrike"/>
                    </a:p>
                  </a:txBody>
                  <a:tcPr marT="45725" marB="45725" marR="91450" marL="91450">
                    <a:lnL cap="flat" cmpd="sng" w="19050">
                      <a:solidFill>
                        <a:srgbClr val="7F7F7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1" algn="r">
                        <a:spcBef>
                          <a:spcPts val="0"/>
                        </a:spcBef>
                        <a:spcAft>
                          <a:spcPts val="0"/>
                        </a:spcAft>
                        <a:buNone/>
                      </a:pPr>
                      <a:r>
                        <a:rPr b="1" lang="en-US" sz="1600" u="none" cap="none" strike="noStrike"/>
                        <a:t>RFC</a:t>
                      </a:r>
                      <a:endParaRPr/>
                    </a:p>
                  </a:txBody>
                  <a:tcPr marT="45725" marB="45725" marR="91450" marL="91450">
                    <a:lnL cap="flat" cmpd="sng" w="12700">
                      <a:solidFill>
                        <a:srgbClr val="BFBFBF"/>
                      </a:solidFill>
                      <a:prstDash val="solid"/>
                      <a:round/>
                      <a:headEnd len="sm" w="sm" type="none"/>
                      <a:tailEnd len="sm" w="sm" type="none"/>
                    </a:lnL>
                    <a:lnR cap="flat" cmpd="sng" w="19050">
                      <a:solidFill>
                        <a:srgbClr val="7F7F7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E2F3"/>
                    </a:solidFill>
                  </a:tcPr>
                </a:tc>
              </a:tr>
              <a:tr h="330200">
                <a:tc>
                  <a:txBody>
                    <a:bodyPr/>
                    <a:lstStyle/>
                    <a:p>
                      <a:pPr indent="0" lvl="0" marL="0" marR="0" rtl="1" algn="r">
                        <a:spcBef>
                          <a:spcPts val="0"/>
                        </a:spcBef>
                        <a:spcAft>
                          <a:spcPts val="0"/>
                        </a:spcAft>
                        <a:buNone/>
                      </a:pPr>
                      <a:r>
                        <a:rPr lang="en-US" sz="1800" u="none" cap="none" strike="noStrike"/>
                        <a:t>רשת</a:t>
                      </a:r>
                      <a:endParaRPr sz="1800" u="none" cap="none" strike="noStrike"/>
                    </a:p>
                  </a:txBody>
                  <a:tcPr marT="45725" marB="45725" marR="91450" marL="91450">
                    <a:lnL cap="flat" cmpd="sng" w="19050">
                      <a:solidFill>
                        <a:srgbClr val="7F7F7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1" algn="r">
                        <a:spcBef>
                          <a:spcPts val="0"/>
                        </a:spcBef>
                        <a:spcAft>
                          <a:spcPts val="0"/>
                        </a:spcAft>
                        <a:buNone/>
                      </a:pPr>
                      <a:r>
                        <a:rPr b="1" lang="en-US" sz="1600" u="none" cap="none" strike="noStrike"/>
                        <a:t>שכבה</a:t>
                      </a:r>
                      <a:endParaRPr b="1" sz="1600" u="none" cap="none" strike="noStrike"/>
                    </a:p>
                  </a:txBody>
                  <a:tcPr marT="45725" marB="45725" marR="91450" marL="91450">
                    <a:lnL cap="flat" cmpd="sng" w="12700">
                      <a:solidFill>
                        <a:srgbClr val="BFBFBF"/>
                      </a:solidFill>
                      <a:prstDash val="solid"/>
                      <a:round/>
                      <a:headEnd len="sm" w="sm" type="none"/>
                      <a:tailEnd len="sm" w="sm" type="none"/>
                    </a:lnL>
                    <a:lnR cap="flat" cmpd="sng" w="19050">
                      <a:solidFill>
                        <a:srgbClr val="7F7F7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E2F3"/>
                    </a:solidFill>
                  </a:tcPr>
                </a:tc>
              </a:tr>
              <a:tr h="330200">
                <a:tc>
                  <a:txBody>
                    <a:bodyPr/>
                    <a:lstStyle/>
                    <a:p>
                      <a:pPr indent="0" lvl="0" marL="0" marR="0" rtl="1" algn="r">
                        <a:spcBef>
                          <a:spcPts val="0"/>
                        </a:spcBef>
                        <a:spcAft>
                          <a:spcPts val="0"/>
                        </a:spcAft>
                        <a:buNone/>
                      </a:pPr>
                      <a:r>
                        <a:rPr b="0" lang="en-US" sz="1800" u="none" cap="none" strike="noStrike"/>
                        <a:t>IP</a:t>
                      </a:r>
                      <a:endParaRPr/>
                    </a:p>
                  </a:txBody>
                  <a:tcPr marT="45725" marB="45725" marR="91450" marL="91450">
                    <a:lnL cap="flat" cmpd="sng" w="19050">
                      <a:solidFill>
                        <a:srgbClr val="7F7F7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1" algn="r">
                        <a:spcBef>
                          <a:spcPts val="0"/>
                        </a:spcBef>
                        <a:spcAft>
                          <a:spcPts val="0"/>
                        </a:spcAft>
                        <a:buNone/>
                      </a:pPr>
                      <a:r>
                        <a:rPr b="1" lang="en-US" sz="1600" u="none" cap="none" strike="noStrike"/>
                        <a:t>עובר מעל...</a:t>
                      </a:r>
                      <a:endParaRPr b="1" sz="1600" u="none" cap="none" strike="noStrike"/>
                    </a:p>
                  </a:txBody>
                  <a:tcPr marT="45725" marB="45725" marR="91450" marL="91450">
                    <a:lnL cap="flat" cmpd="sng" w="12700">
                      <a:solidFill>
                        <a:srgbClr val="BFBFBF"/>
                      </a:solidFill>
                      <a:prstDash val="solid"/>
                      <a:round/>
                      <a:headEnd len="sm" w="sm" type="none"/>
                      <a:tailEnd len="sm" w="sm" type="none"/>
                    </a:lnL>
                    <a:lnR cap="flat" cmpd="sng" w="19050">
                      <a:solidFill>
                        <a:srgbClr val="7F7F7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E2F3"/>
                    </a:solidFill>
                  </a:tcPr>
                </a:tc>
              </a:tr>
              <a:tr h="330200">
                <a:tc>
                  <a:txBody>
                    <a:bodyPr/>
                    <a:lstStyle/>
                    <a:p>
                      <a:pPr indent="0" lvl="0" marL="0" marR="0" rtl="1" algn="r">
                        <a:spcBef>
                          <a:spcPts val="0"/>
                        </a:spcBef>
                        <a:spcAft>
                          <a:spcPts val="0"/>
                        </a:spcAft>
                        <a:buNone/>
                      </a:pPr>
                      <a:r>
                        <a:rPr b="0" lang="en-US" sz="1800" u="none" cap="none" strike="noStrike"/>
                        <a:t>בינארי</a:t>
                      </a:r>
                      <a:endParaRPr b="0" sz="1800" u="none" cap="none" strike="noStrike"/>
                    </a:p>
                  </a:txBody>
                  <a:tcPr marT="45725" marB="45725" marR="91450" marL="91450">
                    <a:lnL cap="flat" cmpd="sng" w="19050">
                      <a:solidFill>
                        <a:srgbClr val="7F7F7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1" algn="r">
                        <a:spcBef>
                          <a:spcPts val="0"/>
                        </a:spcBef>
                        <a:spcAft>
                          <a:spcPts val="0"/>
                        </a:spcAft>
                        <a:buNone/>
                      </a:pPr>
                      <a:r>
                        <a:rPr b="1" lang="en-US" sz="1600" u="none" cap="none" strike="noStrike"/>
                        <a:t>טקסטואלי / בינארי</a:t>
                      </a:r>
                      <a:endParaRPr b="1" sz="1600" u="none" cap="none" strike="noStrike"/>
                    </a:p>
                  </a:txBody>
                  <a:tcPr marT="45725" marB="45725" marR="91450" marL="91450">
                    <a:lnL cap="flat" cmpd="sng" w="12700">
                      <a:solidFill>
                        <a:srgbClr val="BFBFBF"/>
                      </a:solidFill>
                      <a:prstDash val="solid"/>
                      <a:round/>
                      <a:headEnd len="sm" w="sm" type="none"/>
                      <a:tailEnd len="sm" w="sm" type="none"/>
                    </a:lnL>
                    <a:lnR cap="flat" cmpd="sng" w="19050">
                      <a:solidFill>
                        <a:srgbClr val="7F7F7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E2F3"/>
                    </a:solidFill>
                  </a:tcPr>
                </a:tc>
              </a:tr>
              <a:tr h="330200">
                <a:tc>
                  <a:txBody>
                    <a:bodyPr/>
                    <a:lstStyle/>
                    <a:p>
                      <a:pPr indent="0" lvl="0" marL="0" marR="0" rtl="1" algn="r">
                        <a:spcBef>
                          <a:spcPts val="0"/>
                        </a:spcBef>
                        <a:spcAft>
                          <a:spcPts val="0"/>
                        </a:spcAft>
                        <a:buNone/>
                      </a:pPr>
                      <a:r>
                        <a:rPr lang="en-US" sz="1800" u="none" cap="none" strike="noStrike"/>
                        <a:t>Stateless</a:t>
                      </a:r>
                      <a:endParaRPr/>
                    </a:p>
                  </a:txBody>
                  <a:tcPr marT="45725" marB="45725" marR="91450" marL="91450">
                    <a:lnL cap="flat" cmpd="sng" w="19050">
                      <a:solidFill>
                        <a:srgbClr val="7F7F7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1" algn="r">
                        <a:spcBef>
                          <a:spcPts val="0"/>
                        </a:spcBef>
                        <a:spcAft>
                          <a:spcPts val="0"/>
                        </a:spcAft>
                        <a:buNone/>
                      </a:pPr>
                      <a:r>
                        <a:rPr b="1" lang="en-US" sz="1600" u="none" cap="none" strike="noStrike"/>
                        <a:t>Stateful / Stateless</a:t>
                      </a:r>
                      <a:endParaRPr/>
                    </a:p>
                  </a:txBody>
                  <a:tcPr marT="45725" marB="45725" marR="91450" marL="91450">
                    <a:lnL cap="flat" cmpd="sng" w="12700">
                      <a:solidFill>
                        <a:srgbClr val="BFBFBF"/>
                      </a:solidFill>
                      <a:prstDash val="solid"/>
                      <a:round/>
                      <a:headEnd len="sm" w="sm" type="none"/>
                      <a:tailEnd len="sm" w="sm" type="none"/>
                    </a:lnL>
                    <a:lnR cap="flat" cmpd="sng" w="19050">
                      <a:solidFill>
                        <a:srgbClr val="7F7F7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E2F3"/>
                    </a:solidFill>
                  </a:tcPr>
                </a:tc>
              </a:tr>
            </a:tbl>
          </a:graphicData>
        </a:graphic>
      </p:graphicFrame>
      <p:pic>
        <p:nvPicPr>
          <p:cNvPr descr="http://cdn2.thegrindstone.com/wp-content/uploads/2011/08/burnsandsmithers.jpg" id="167" name="Google Shape;167;p20"/>
          <p:cNvPicPr preferRelativeResize="0"/>
          <p:nvPr/>
        </p:nvPicPr>
        <p:blipFill rotWithShape="1">
          <a:blip r:embed="rId4">
            <a:alphaModFix/>
          </a:blip>
          <a:srcRect b="0" l="0" r="0" t="0"/>
          <a:stretch/>
        </p:blipFill>
        <p:spPr>
          <a:xfrm>
            <a:off x="205739" y="217394"/>
            <a:ext cx="2842185" cy="2134798"/>
          </a:xfrm>
          <a:prstGeom prst="rect">
            <a:avLst/>
          </a:prstGeom>
          <a:noFill/>
          <a:ln>
            <a:noFill/>
          </a:ln>
          <a:effectLst>
            <a:outerShdw blurRad="190500" rotWithShape="0" algn="tl">
              <a:srgbClr val="000000">
                <a:alpha val="6980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5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5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5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xEl>
                                              <p:pRg end="0" st="0"/>
                                            </p:txEl>
                                          </p:spTgt>
                                        </p:tgtEl>
                                        <p:attrNameLst>
                                          <p:attrName>style.visibility</p:attrName>
                                        </p:attrNameLst>
                                      </p:cBhvr>
                                      <p:to>
                                        <p:strVal val="visible"/>
                                      </p:to>
                                    </p:set>
                                    <p:animEffect filter="fade" transition="in">
                                      <p:cBhvr>
                                        <p:cTn dur="500"/>
                                        <p:tgtEl>
                                          <p:spTgt spid="1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xEl>
                                              <p:pRg end="1" st="1"/>
                                            </p:txEl>
                                          </p:spTgt>
                                        </p:tgtEl>
                                        <p:attrNameLst>
                                          <p:attrName>style.visibility</p:attrName>
                                        </p:attrNameLst>
                                      </p:cBhvr>
                                      <p:to>
                                        <p:strVal val="visible"/>
                                      </p:to>
                                    </p:set>
                                    <p:animEffect filter="fade" transition="in">
                                      <p:cBhvr>
                                        <p:cTn dur="500"/>
                                        <p:tgtEl>
                                          <p:spTgt spid="1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xEl>
                                              <p:pRg end="2" st="2"/>
                                            </p:txEl>
                                          </p:spTgt>
                                        </p:tgtEl>
                                        <p:attrNameLst>
                                          <p:attrName>style.visibility</p:attrName>
                                        </p:attrNameLst>
                                      </p:cBhvr>
                                      <p:to>
                                        <p:strVal val="visible"/>
                                      </p:to>
                                    </p:set>
                                    <p:animEffect filter="fade" transition="in">
                                      <p:cBhvr>
                                        <p:cTn dur="500"/>
                                        <p:tgtEl>
                                          <p:spTgt spid="1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xEl>
                                              <p:pRg end="3" st="3"/>
                                            </p:txEl>
                                          </p:spTgt>
                                        </p:tgtEl>
                                        <p:attrNameLst>
                                          <p:attrName>style.visibility</p:attrName>
                                        </p:attrNameLst>
                                      </p:cBhvr>
                                      <p:to>
                                        <p:strVal val="visible"/>
                                      </p:to>
                                    </p:set>
                                    <p:animEffect filter="fade" transition="in">
                                      <p:cBhvr>
                                        <p:cTn dur="500"/>
                                        <p:tgtEl>
                                          <p:spTgt spid="16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xEl>
                                              <p:pRg end="4" st="4"/>
                                            </p:txEl>
                                          </p:spTgt>
                                        </p:tgtEl>
                                        <p:attrNameLst>
                                          <p:attrName>style.visibility</p:attrName>
                                        </p:attrNameLst>
                                      </p:cBhvr>
                                      <p:to>
                                        <p:strVal val="visible"/>
                                      </p:to>
                                    </p:set>
                                    <p:animEffect filter="fade" transition="in">
                                      <p:cBhvr>
                                        <p:cTn dur="500"/>
                                        <p:tgtEl>
                                          <p:spTgt spid="16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xEl>
                                              <p:pRg end="5" st="5"/>
                                            </p:txEl>
                                          </p:spTgt>
                                        </p:tgtEl>
                                        <p:attrNameLst>
                                          <p:attrName>style.visibility</p:attrName>
                                        </p:attrNameLst>
                                      </p:cBhvr>
                                      <p:to>
                                        <p:strVal val="visible"/>
                                      </p:to>
                                    </p:set>
                                    <p:animEffect filter="fade" transition="in">
                                      <p:cBhvr>
                                        <p:cTn dur="500"/>
                                        <p:tgtEl>
                                          <p:spTgt spid="16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xEl>
                                              <p:pRg end="6" st="6"/>
                                            </p:txEl>
                                          </p:spTgt>
                                        </p:tgtEl>
                                        <p:attrNameLst>
                                          <p:attrName>style.visibility</p:attrName>
                                        </p:attrNameLst>
                                      </p:cBhvr>
                                      <p:to>
                                        <p:strVal val="visible"/>
                                      </p:to>
                                    </p:set>
                                    <p:animEffect filter="fade" transition="in">
                                      <p:cBhvr>
                                        <p:cTn dur="500"/>
                                        <p:tgtEl>
                                          <p:spTgt spid="16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1"/>
          <p:cNvSpPr txBox="1"/>
          <p:nvPr>
            <p:ph idx="1" type="body"/>
          </p:nvPr>
        </p:nvSpPr>
        <p:spPr>
          <a:xfrm>
            <a:off x="156481" y="1155700"/>
            <a:ext cx="11811000" cy="5565775"/>
          </a:xfrm>
          <a:prstGeom prst="rect">
            <a:avLst/>
          </a:prstGeom>
          <a:noFill/>
          <a:ln>
            <a:noFill/>
          </a:ln>
        </p:spPr>
        <p:txBody>
          <a:bodyPr anchorCtr="0" anchor="t" bIns="45700" lIns="91425" spcFirstLastPara="1" rIns="91425" wrap="square" tIns="45700">
            <a:noAutofit/>
          </a:bodyPr>
          <a:lstStyle/>
          <a:p>
            <a:pPr indent="-127000" lvl="1" marL="800100" marR="0" rtl="1" algn="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ahoma"/>
              <a:ea typeface="Tahoma"/>
              <a:cs typeface="Tahoma"/>
              <a:sym typeface="Tahoma"/>
            </a:endParaRPr>
          </a:p>
          <a:p>
            <a:pPr indent="-114300" lvl="0" marL="292100" marR="0" rtl="1" algn="r">
              <a:lnSpc>
                <a:spcPct val="100000"/>
              </a:lnSpc>
              <a:spcBef>
                <a:spcPts val="1000"/>
              </a:spcBef>
              <a:spcAft>
                <a:spcPts val="0"/>
              </a:spcAft>
              <a:buClr>
                <a:schemeClr val="dk1"/>
              </a:buClr>
              <a:buSzPts val="2800"/>
              <a:buFont typeface="Noto Sans Symbols"/>
              <a:buNone/>
            </a:pPr>
            <a:r>
              <a:t/>
            </a:r>
            <a:endParaRPr b="0" i="0" sz="2800" u="none" cap="none" strike="noStrike">
              <a:solidFill>
                <a:schemeClr val="dk1"/>
              </a:solidFill>
              <a:latin typeface="Tahoma"/>
              <a:ea typeface="Tahoma"/>
              <a:cs typeface="Tahoma"/>
              <a:sym typeface="Tahoma"/>
            </a:endParaRPr>
          </a:p>
        </p:txBody>
      </p:sp>
      <p:sp>
        <p:nvSpPr>
          <p:cNvPr id="174" name="Google Shape;174;p21"/>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en-US" sz="4400" u="none" cap="none" strike="noStrike">
                <a:solidFill>
                  <a:schemeClr val="dk1"/>
                </a:solidFill>
                <a:latin typeface="Tahoma"/>
                <a:ea typeface="Tahoma"/>
                <a:cs typeface="Tahoma"/>
                <a:sym typeface="Tahoma"/>
              </a:rPr>
              <a:t>הודעת ICMP</a:t>
            </a:r>
            <a:endParaRPr/>
          </a:p>
        </p:txBody>
      </p:sp>
      <p:sp>
        <p:nvSpPr>
          <p:cNvPr id="175" name="Google Shape;175;p21"/>
          <p:cNvSpPr txBox="1"/>
          <p:nvPr/>
        </p:nvSpPr>
        <p:spPr>
          <a:xfrm>
            <a:off x="156481" y="1120073"/>
            <a:ext cx="11864611"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2800"/>
              <a:buFont typeface="Noto Sans Symbols"/>
              <a:buChar char="▪"/>
            </a:pPr>
            <a:r>
              <a:rPr b="0" i="0" lang="en-US" sz="2800" u="none" cap="none" strike="noStrike">
                <a:solidFill>
                  <a:schemeClr val="dk1"/>
                </a:solidFill>
                <a:latin typeface="Tahoma"/>
                <a:ea typeface="Tahoma"/>
                <a:cs typeface="Tahoma"/>
                <a:sym typeface="Tahoma"/>
              </a:rPr>
              <a:t>בניגוד לפרוטוקולים שלמדנו עד עכשיו, ל-ICMP יש תפקידים מגוונים שאינם קשורים אחד לשני. עם זאת יש להודעות שלו מבנה קבוע:</a:t>
            </a:r>
            <a:endParaRPr/>
          </a:p>
          <a:p>
            <a:pPr indent="-114300" lvl="0" marL="292100" marR="0" rtl="1" algn="r">
              <a:lnSpc>
                <a:spcPct val="100000"/>
              </a:lnSpc>
              <a:spcBef>
                <a:spcPts val="1000"/>
              </a:spcBef>
              <a:spcAft>
                <a:spcPts val="0"/>
              </a:spcAft>
              <a:buClr>
                <a:schemeClr val="dk1"/>
              </a:buClr>
              <a:buSzPts val="2800"/>
              <a:buFont typeface="Noto Sans Symbols"/>
              <a:buNone/>
            </a:pPr>
            <a:r>
              <a:t/>
            </a:r>
            <a:endParaRPr b="0" i="0" sz="2800" u="none" cap="none" strike="noStrike">
              <a:solidFill>
                <a:schemeClr val="dk1"/>
              </a:solidFill>
              <a:latin typeface="Tahoma"/>
              <a:ea typeface="Tahoma"/>
              <a:cs typeface="Tahoma"/>
              <a:sym typeface="Tahoma"/>
            </a:endParaRPr>
          </a:p>
          <a:p>
            <a:pPr indent="-114300" lvl="0" marL="292100" marR="0" rtl="1" algn="r">
              <a:lnSpc>
                <a:spcPct val="100000"/>
              </a:lnSpc>
              <a:spcBef>
                <a:spcPts val="1000"/>
              </a:spcBef>
              <a:spcAft>
                <a:spcPts val="0"/>
              </a:spcAft>
              <a:buClr>
                <a:schemeClr val="dk1"/>
              </a:buClr>
              <a:buSzPts val="2800"/>
              <a:buFont typeface="Noto Sans Symbols"/>
              <a:buNone/>
            </a:pPr>
            <a:r>
              <a:t/>
            </a:r>
            <a:endParaRPr b="0" i="0" sz="2800" u="none" cap="none" strike="noStrike">
              <a:solidFill>
                <a:schemeClr val="dk1"/>
              </a:solidFill>
              <a:latin typeface="Tahoma"/>
              <a:ea typeface="Tahoma"/>
              <a:cs typeface="Tahoma"/>
              <a:sym typeface="Tahoma"/>
            </a:endParaRPr>
          </a:p>
          <a:p>
            <a:pPr indent="-114300" lvl="0" marL="292100" marR="0" rtl="1" algn="r">
              <a:lnSpc>
                <a:spcPct val="100000"/>
              </a:lnSpc>
              <a:spcBef>
                <a:spcPts val="1000"/>
              </a:spcBef>
              <a:spcAft>
                <a:spcPts val="0"/>
              </a:spcAft>
              <a:buClr>
                <a:schemeClr val="dk1"/>
              </a:buClr>
              <a:buSzPts val="2800"/>
              <a:buFont typeface="Noto Sans Symbols"/>
              <a:buNone/>
            </a:pPr>
            <a:r>
              <a:t/>
            </a:r>
            <a:endParaRPr b="0" i="0" sz="2800" u="none" cap="none" strike="noStrike">
              <a:solidFill>
                <a:schemeClr val="dk1"/>
              </a:solidFill>
              <a:latin typeface="Tahoma"/>
              <a:ea typeface="Tahoma"/>
              <a:cs typeface="Tahoma"/>
              <a:sym typeface="Tahoma"/>
            </a:endParaRPr>
          </a:p>
          <a:p>
            <a:pPr indent="-114300" lvl="0" marL="292100" marR="0" rtl="1" algn="r">
              <a:lnSpc>
                <a:spcPct val="100000"/>
              </a:lnSpc>
              <a:spcBef>
                <a:spcPts val="1000"/>
              </a:spcBef>
              <a:spcAft>
                <a:spcPts val="0"/>
              </a:spcAft>
              <a:buClr>
                <a:schemeClr val="dk1"/>
              </a:buClr>
              <a:buSzPts val="2800"/>
              <a:buFont typeface="Noto Sans Symbols"/>
              <a:buNone/>
            </a:pPr>
            <a:r>
              <a:t/>
            </a:r>
            <a:endParaRPr b="0" i="0" sz="2800" u="none" cap="none" strike="noStrike">
              <a:solidFill>
                <a:schemeClr val="dk1"/>
              </a:solidFill>
              <a:latin typeface="Tahoma"/>
              <a:ea typeface="Tahoma"/>
              <a:cs typeface="Tahoma"/>
              <a:sym typeface="Tahoma"/>
            </a:endParaRPr>
          </a:p>
          <a:p>
            <a:pPr indent="-114300" lvl="0" marL="292100" marR="0" rtl="1" algn="r">
              <a:lnSpc>
                <a:spcPct val="100000"/>
              </a:lnSpc>
              <a:spcBef>
                <a:spcPts val="1000"/>
              </a:spcBef>
              <a:spcAft>
                <a:spcPts val="0"/>
              </a:spcAft>
              <a:buClr>
                <a:schemeClr val="dk1"/>
              </a:buClr>
              <a:buSzPts val="2800"/>
              <a:buFont typeface="Noto Sans Symbols"/>
              <a:buNone/>
            </a:pPr>
            <a:r>
              <a:t/>
            </a:r>
            <a:endParaRPr b="0" i="0" sz="2800" u="none" cap="none" strike="noStrike">
              <a:solidFill>
                <a:schemeClr val="dk1"/>
              </a:solidFill>
              <a:latin typeface="Tahoma"/>
              <a:ea typeface="Tahoma"/>
              <a:cs typeface="Tahoma"/>
              <a:sym typeface="Tahoma"/>
            </a:endParaRPr>
          </a:p>
          <a:p>
            <a:pPr indent="-114300" lvl="0" marL="292100" marR="0" rtl="1" algn="r">
              <a:lnSpc>
                <a:spcPct val="100000"/>
              </a:lnSpc>
              <a:spcBef>
                <a:spcPts val="1000"/>
              </a:spcBef>
              <a:spcAft>
                <a:spcPts val="0"/>
              </a:spcAft>
              <a:buClr>
                <a:schemeClr val="dk1"/>
              </a:buClr>
              <a:buSzPts val="2800"/>
              <a:buFont typeface="Noto Sans Symbols"/>
              <a:buNone/>
            </a:pPr>
            <a:r>
              <a:t/>
            </a:r>
            <a:endParaRPr b="0" i="0" sz="2800" u="none" cap="none" strike="noStrike">
              <a:solidFill>
                <a:schemeClr val="dk1"/>
              </a:solidFill>
              <a:latin typeface="Tahoma"/>
              <a:ea typeface="Tahoma"/>
              <a:cs typeface="Tahoma"/>
              <a:sym typeface="Tahoma"/>
            </a:endParaRPr>
          </a:p>
          <a:p>
            <a:pPr indent="-292100" lvl="0" marL="292100" marR="0" rtl="1" algn="r">
              <a:lnSpc>
                <a:spcPct val="100000"/>
              </a:lnSpc>
              <a:spcBef>
                <a:spcPts val="1000"/>
              </a:spcBef>
              <a:spcAft>
                <a:spcPts val="0"/>
              </a:spcAft>
              <a:buClr>
                <a:schemeClr val="dk1"/>
              </a:buClr>
              <a:buSzPts val="2800"/>
              <a:buFont typeface="Noto Sans Symbols"/>
              <a:buChar char="▪"/>
            </a:pPr>
            <a:r>
              <a:rPr b="1" i="0" lang="en-US" sz="2800" u="none" cap="none" strike="noStrike">
                <a:solidFill>
                  <a:schemeClr val="dk1"/>
                </a:solidFill>
                <a:latin typeface="Tahoma"/>
                <a:ea typeface="Tahoma"/>
                <a:cs typeface="Tahoma"/>
                <a:sym typeface="Tahoma"/>
              </a:rPr>
              <a:t>Type = </a:t>
            </a:r>
            <a:r>
              <a:rPr b="0" i="0" lang="en-US" sz="2800" u="none" cap="none" strike="noStrike">
                <a:solidFill>
                  <a:schemeClr val="dk1"/>
                </a:solidFill>
                <a:latin typeface="Tahoma"/>
                <a:ea typeface="Tahoma"/>
                <a:cs typeface="Tahoma"/>
                <a:sym typeface="Tahoma"/>
              </a:rPr>
              <a:t>סוג הודעת ICMP.</a:t>
            </a:r>
            <a:endParaRPr b="0" i="0" sz="2800" u="none" cap="none" strike="noStrike">
              <a:solidFill>
                <a:schemeClr val="dk1"/>
              </a:solidFill>
              <a:latin typeface="Tahoma"/>
              <a:ea typeface="Tahoma"/>
              <a:cs typeface="Tahoma"/>
              <a:sym typeface="Tahoma"/>
            </a:endParaRPr>
          </a:p>
          <a:p>
            <a:pPr indent="-292100" lvl="0" marL="292100" marR="0" rtl="1" algn="r">
              <a:lnSpc>
                <a:spcPct val="100000"/>
              </a:lnSpc>
              <a:spcBef>
                <a:spcPts val="1000"/>
              </a:spcBef>
              <a:spcAft>
                <a:spcPts val="0"/>
              </a:spcAft>
              <a:buClr>
                <a:schemeClr val="dk1"/>
              </a:buClr>
              <a:buSzPts val="2800"/>
              <a:buFont typeface="Noto Sans Symbols"/>
              <a:buChar char="▪"/>
            </a:pPr>
            <a:r>
              <a:rPr b="1" i="0" lang="en-US" sz="2800" u="none" cap="none" strike="noStrike">
                <a:solidFill>
                  <a:schemeClr val="dk1"/>
                </a:solidFill>
                <a:latin typeface="Tahoma"/>
                <a:ea typeface="Tahoma"/>
                <a:cs typeface="Tahoma"/>
                <a:sym typeface="Tahoma"/>
              </a:rPr>
              <a:t>Code = </a:t>
            </a:r>
            <a:r>
              <a:rPr b="0" i="0" lang="en-US" sz="2800" u="none" cap="none" strike="noStrike">
                <a:solidFill>
                  <a:schemeClr val="dk1"/>
                </a:solidFill>
                <a:latin typeface="Tahoma"/>
                <a:ea typeface="Tahoma"/>
                <a:cs typeface="Tahoma"/>
                <a:sym typeface="Tahoma"/>
              </a:rPr>
              <a:t>תת-סוג של ההודעה.</a:t>
            </a:r>
            <a:endParaRPr/>
          </a:p>
          <a:p>
            <a:pPr indent="-114300" lvl="0" marL="292100" marR="0" rtl="1" algn="r">
              <a:lnSpc>
                <a:spcPct val="100000"/>
              </a:lnSpc>
              <a:spcBef>
                <a:spcPts val="1000"/>
              </a:spcBef>
              <a:spcAft>
                <a:spcPts val="0"/>
              </a:spcAft>
              <a:buClr>
                <a:schemeClr val="dk1"/>
              </a:buClr>
              <a:buSzPts val="2800"/>
              <a:buFont typeface="Noto Sans Symbols"/>
              <a:buNone/>
            </a:pPr>
            <a:r>
              <a:t/>
            </a:r>
            <a:endParaRPr b="1" i="0" sz="2800" u="none" cap="none" strike="noStrike">
              <a:solidFill>
                <a:schemeClr val="dk1"/>
              </a:solidFill>
              <a:latin typeface="Tahoma"/>
              <a:ea typeface="Tahoma"/>
              <a:cs typeface="Tahoma"/>
              <a:sym typeface="Tahoma"/>
            </a:endParaRPr>
          </a:p>
          <a:p>
            <a:pPr indent="-76200" lvl="1" marL="800100" marR="0" rtl="1" algn="r">
              <a:lnSpc>
                <a:spcPct val="100000"/>
              </a:lnSpc>
              <a:spcBef>
                <a:spcPts val="5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p:txBody>
      </p:sp>
      <p:pic>
        <p:nvPicPr>
          <p:cNvPr descr="Image result for icmp message format" id="176" name="Google Shape;176;p21"/>
          <p:cNvPicPr preferRelativeResize="0"/>
          <p:nvPr/>
        </p:nvPicPr>
        <p:blipFill rotWithShape="1">
          <a:blip r:embed="rId3">
            <a:alphaModFix/>
          </a:blip>
          <a:srcRect b="0" l="0" r="0" t="0"/>
          <a:stretch/>
        </p:blipFill>
        <p:spPr>
          <a:xfrm>
            <a:off x="2231118" y="2024968"/>
            <a:ext cx="8203970" cy="2953431"/>
          </a:xfrm>
          <a:prstGeom prst="rect">
            <a:avLst/>
          </a:prstGeom>
          <a:noFill/>
          <a:ln>
            <a:noFill/>
          </a:ln>
        </p:spPr>
      </p:pic>
      <p:sp>
        <p:nvSpPr>
          <p:cNvPr id="177" name="Google Shape;177;p21"/>
          <p:cNvSpPr txBox="1"/>
          <p:nvPr/>
        </p:nvSpPr>
        <p:spPr>
          <a:xfrm>
            <a:off x="319314" y="5380014"/>
            <a:ext cx="6013789" cy="117520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2800"/>
              <a:buFont typeface="Noto Sans Symbols"/>
              <a:buChar char="▪"/>
            </a:pPr>
            <a:r>
              <a:rPr b="1" i="0" lang="en-US" sz="2800" u="none" cap="none" strike="noStrike">
                <a:solidFill>
                  <a:schemeClr val="dk1"/>
                </a:solidFill>
                <a:latin typeface="Tahoma"/>
                <a:ea typeface="Tahoma"/>
                <a:cs typeface="Tahoma"/>
                <a:sym typeface="Tahoma"/>
              </a:rPr>
              <a:t>Contents – </a:t>
            </a:r>
            <a:r>
              <a:rPr b="0" i="0" lang="en-US" sz="2800" u="none" cap="none" strike="noStrike">
                <a:solidFill>
                  <a:schemeClr val="dk1"/>
                </a:solidFill>
                <a:latin typeface="Tahoma"/>
                <a:ea typeface="Tahoma"/>
                <a:cs typeface="Tahoma"/>
                <a:sym typeface="Tahoma"/>
              </a:rPr>
              <a:t>שדה המידע. גודלו משתנה בהתאם לסוג ההודעה.</a:t>
            </a:r>
            <a:endParaRPr b="0" i="0" sz="2800" u="none" cap="none" strike="noStrike">
              <a:solidFill>
                <a:schemeClr val="dk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0" st="0"/>
                                            </p:txEl>
                                          </p:spTgt>
                                        </p:tgtEl>
                                        <p:attrNameLst>
                                          <p:attrName>style.visibility</p:attrName>
                                        </p:attrNameLst>
                                      </p:cBhvr>
                                      <p:to>
                                        <p:strVal val="visible"/>
                                      </p:to>
                                    </p:set>
                                    <p:animEffect filter="fade" transition="in">
                                      <p:cBhvr>
                                        <p:cTn dur="500"/>
                                        <p:tgtEl>
                                          <p:spTgt spid="1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1" st="1"/>
                                            </p:txEl>
                                          </p:spTgt>
                                        </p:tgtEl>
                                        <p:attrNameLst>
                                          <p:attrName>style.visibility</p:attrName>
                                        </p:attrNameLst>
                                      </p:cBhvr>
                                      <p:to>
                                        <p:strVal val="visible"/>
                                      </p:to>
                                    </p:set>
                                    <p:animEffect filter="fade" transition="in">
                                      <p:cBhvr>
                                        <p:cTn dur="500"/>
                                        <p:tgtEl>
                                          <p:spTgt spid="1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2" st="2"/>
                                            </p:txEl>
                                          </p:spTgt>
                                        </p:tgtEl>
                                        <p:attrNameLst>
                                          <p:attrName>style.visibility</p:attrName>
                                        </p:attrNameLst>
                                      </p:cBhvr>
                                      <p:to>
                                        <p:strVal val="visible"/>
                                      </p:to>
                                    </p:set>
                                    <p:animEffect filter="fade" transition="in">
                                      <p:cBhvr>
                                        <p:cTn dur="500"/>
                                        <p:tgtEl>
                                          <p:spTgt spid="1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3" st="3"/>
                                            </p:txEl>
                                          </p:spTgt>
                                        </p:tgtEl>
                                        <p:attrNameLst>
                                          <p:attrName>style.visibility</p:attrName>
                                        </p:attrNameLst>
                                      </p:cBhvr>
                                      <p:to>
                                        <p:strVal val="visible"/>
                                      </p:to>
                                    </p:set>
                                    <p:animEffect filter="fade" transition="in">
                                      <p:cBhvr>
                                        <p:cTn dur="500"/>
                                        <p:tgtEl>
                                          <p:spTgt spid="17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4" st="4"/>
                                            </p:txEl>
                                          </p:spTgt>
                                        </p:tgtEl>
                                        <p:attrNameLst>
                                          <p:attrName>style.visibility</p:attrName>
                                        </p:attrNameLst>
                                      </p:cBhvr>
                                      <p:to>
                                        <p:strVal val="visible"/>
                                      </p:to>
                                    </p:set>
                                    <p:animEffect filter="fade" transition="in">
                                      <p:cBhvr>
                                        <p:cTn dur="500"/>
                                        <p:tgtEl>
                                          <p:spTgt spid="17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5" st="5"/>
                                            </p:txEl>
                                          </p:spTgt>
                                        </p:tgtEl>
                                        <p:attrNameLst>
                                          <p:attrName>style.visibility</p:attrName>
                                        </p:attrNameLst>
                                      </p:cBhvr>
                                      <p:to>
                                        <p:strVal val="visible"/>
                                      </p:to>
                                    </p:set>
                                    <p:animEffect filter="fade" transition="in">
                                      <p:cBhvr>
                                        <p:cTn dur="500"/>
                                        <p:tgtEl>
                                          <p:spTgt spid="17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6" st="6"/>
                                            </p:txEl>
                                          </p:spTgt>
                                        </p:tgtEl>
                                        <p:attrNameLst>
                                          <p:attrName>style.visibility</p:attrName>
                                        </p:attrNameLst>
                                      </p:cBhvr>
                                      <p:to>
                                        <p:strVal val="visible"/>
                                      </p:to>
                                    </p:set>
                                    <p:animEffect filter="fade" transition="in">
                                      <p:cBhvr>
                                        <p:cTn dur="500"/>
                                        <p:tgtEl>
                                          <p:spTgt spid="17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7" st="7"/>
                                            </p:txEl>
                                          </p:spTgt>
                                        </p:tgtEl>
                                        <p:attrNameLst>
                                          <p:attrName>style.visibility</p:attrName>
                                        </p:attrNameLst>
                                      </p:cBhvr>
                                      <p:to>
                                        <p:strVal val="visible"/>
                                      </p:to>
                                    </p:set>
                                    <p:animEffect filter="fade" transition="in">
                                      <p:cBhvr>
                                        <p:cTn dur="500"/>
                                        <p:tgtEl>
                                          <p:spTgt spid="17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8" st="8"/>
                                            </p:txEl>
                                          </p:spTgt>
                                        </p:tgtEl>
                                        <p:attrNameLst>
                                          <p:attrName>style.visibility</p:attrName>
                                        </p:attrNameLst>
                                      </p:cBhvr>
                                      <p:to>
                                        <p:strVal val="visible"/>
                                      </p:to>
                                    </p:set>
                                    <p:animEffect filter="fade" transition="in">
                                      <p:cBhvr>
                                        <p:cTn dur="500"/>
                                        <p:tgtEl>
                                          <p:spTgt spid="17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9" st="9"/>
                                            </p:txEl>
                                          </p:spTgt>
                                        </p:tgtEl>
                                        <p:attrNameLst>
                                          <p:attrName>style.visibility</p:attrName>
                                        </p:attrNameLst>
                                      </p:cBhvr>
                                      <p:to>
                                        <p:strVal val="visible"/>
                                      </p:to>
                                    </p:set>
                                    <p:animEffect filter="fade" transition="in">
                                      <p:cBhvr>
                                        <p:cTn dur="500"/>
                                        <p:tgtEl>
                                          <p:spTgt spid="17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10" st="10"/>
                                            </p:txEl>
                                          </p:spTgt>
                                        </p:tgtEl>
                                        <p:attrNameLst>
                                          <p:attrName>style.visibility</p:attrName>
                                        </p:attrNameLst>
                                      </p:cBhvr>
                                      <p:to>
                                        <p:strVal val="visible"/>
                                      </p:to>
                                    </p:set>
                                    <p:animEffect filter="fade" transition="in">
                                      <p:cBhvr>
                                        <p:cTn dur="500"/>
                                        <p:tgtEl>
                                          <p:spTgt spid="17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5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